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9" r:id="rId5"/>
  </p:sldMasterIdLst>
  <p:notesMasterIdLst>
    <p:notesMasterId r:id="rId29"/>
  </p:notesMasterIdLst>
  <p:handoutMasterIdLst>
    <p:handoutMasterId r:id="rId30"/>
  </p:handoutMasterIdLst>
  <p:sldIdLst>
    <p:sldId id="2145708291" r:id="rId6"/>
    <p:sldId id="1536" r:id="rId7"/>
    <p:sldId id="1472" r:id="rId8"/>
    <p:sldId id="334" r:id="rId9"/>
    <p:sldId id="590" r:id="rId10"/>
    <p:sldId id="1179" r:id="rId11"/>
    <p:sldId id="526" r:id="rId12"/>
    <p:sldId id="2145708253" r:id="rId13"/>
    <p:sldId id="1178" r:id="rId14"/>
    <p:sldId id="2145708287" r:id="rId15"/>
    <p:sldId id="531" r:id="rId16"/>
    <p:sldId id="530" r:id="rId17"/>
    <p:sldId id="529" r:id="rId18"/>
    <p:sldId id="2145708194" r:id="rId19"/>
    <p:sldId id="2145708271" r:id="rId20"/>
    <p:sldId id="524" r:id="rId21"/>
    <p:sldId id="525" r:id="rId22"/>
    <p:sldId id="542" r:id="rId23"/>
    <p:sldId id="2145708286" r:id="rId24"/>
    <p:sldId id="2145708164" r:id="rId25"/>
    <p:sldId id="1083" r:id="rId26"/>
    <p:sldId id="539" r:id="rId27"/>
    <p:sldId id="1103" r:id="rId2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0F1856C8-F57A-9F3E-84F0-70A0EB23FFF5}" name="Guest User" initials="GU" userId="S::urn:spo:anon#7030134245bd16b84066394ad1b9db803ecc38bc2b3977094f04c623831eb07d::" providerId="AD"/>
  <p188:author id="{261EB2C8-27FD-A859-CA0D-ADB62167BE41}" name="Tom Coleman-Haynes" initials="TC"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A9E"/>
    <a:srgbClr val="DAF2F3"/>
    <a:srgbClr val="BFBFBF"/>
    <a:srgbClr val="FF2F92"/>
    <a:srgbClr val="00A3DC"/>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3519" autoAdjust="0"/>
    <p:restoredTop sz="86408" autoAdjust="0"/>
  </p:normalViewPr>
  <p:slideViewPr>
    <p:cSldViewPr snapToGrid="0">
      <p:cViewPr varScale="1">
        <p:scale>
          <a:sx n="106" d="100"/>
          <a:sy n="106" d="100"/>
        </p:scale>
        <p:origin x="776" y="168"/>
      </p:cViewPr>
      <p:guideLst>
        <p:guide orient="horz" pos="2160"/>
        <p:guide pos="2880"/>
        <p:guide orient="horz" pos="3113"/>
      </p:guideLst>
    </p:cSldViewPr>
  </p:slideViewPr>
  <p:outlineViewPr>
    <p:cViewPr>
      <p:scale>
        <a:sx n="33" d="100"/>
        <a:sy n="33" d="100"/>
      </p:scale>
      <p:origin x="0" y="-24552"/>
    </p:cViewPr>
  </p:outlineViewPr>
  <p:notesTextViewPr>
    <p:cViewPr>
      <p:scale>
        <a:sx n="1" d="1"/>
        <a:sy n="1" d="1"/>
      </p:scale>
      <p:origin x="0" y="0"/>
    </p:cViewPr>
  </p:notesTextViewPr>
  <p:sorterViewPr>
    <p:cViewPr>
      <p:scale>
        <a:sx n="80" d="100"/>
        <a:sy n="8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microsoft.com/office/2018/10/relationships/authors" Target="author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3/3/24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3/3/24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onlinelibrary.wiley.com/action/doSearch?ContribAuthorRaw=Wu%2C+Qi" TargetMode="External"/><Relationship Id="rId7" Type="http://schemas.openxmlformats.org/officeDocument/2006/relationships/hyperlink" Target="https://onlinelibrary.wiley.com/action/doSearch?ContribAuthorRaw=Parrott%2C+Steve"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onlinelibrary.wiley.com/action/doSearch?ContribAuthorRaw=Brabyn%2C+Sally" TargetMode="External"/><Relationship Id="rId5" Type="http://schemas.openxmlformats.org/officeDocument/2006/relationships/hyperlink" Target="https://onlinelibrary.wiley.com/action/doSearch?ContribAuthorRaw=Peckham%2C+Emily" TargetMode="External"/><Relationship Id="rId4" Type="http://schemas.openxmlformats.org/officeDocument/2006/relationships/hyperlink" Target="https://onlinelibrary.wiley.com/action/doSearch?ContribAuthorRaw=Gilbody%2C+Simon"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38A88-A274-F6DE-003A-DDC7AB8B3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ED4F93-CF5F-41BB-AE16-FBF3C4840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D0D415-ADE2-C9C1-3CB7-8E26352C2033}"/>
              </a:ext>
            </a:extLst>
          </p:cNvPr>
          <p:cNvSpPr>
            <a:spLocks noGrp="1"/>
          </p:cNvSpPr>
          <p:nvPr>
            <p:ph type="body" idx="1"/>
          </p:nvPr>
        </p:nvSpPr>
        <p:spPr/>
        <p:txBody>
          <a:bodyPr>
            <a:normAutofit/>
          </a:bodyPr>
          <a:lstStyle/>
          <a:p>
            <a:r>
              <a:rPr lang="en-US" b="1" dirty="0">
                <a:latin typeface="Arial" panose="020B0604020202020204" pitchFamily="34" charset="0"/>
                <a:cs typeface="Arial" panose="020B0604020202020204" pitchFamily="34" charset="0"/>
              </a:rPr>
              <a:t>Nicotine analogues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In this next section we will have a look at nicotine analogue medications. </a:t>
            </a:r>
          </a:p>
          <a:p>
            <a:endParaRPr lang="en-US" dirty="0">
              <a:latin typeface="Arial" panose="020B0604020202020204" pitchFamily="34"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Nicotine analogues; Varenicline, also known as </a:t>
            </a:r>
            <a:r>
              <a:rPr lang="en-GB" sz="1200" dirty="0" err="1">
                <a:effectLst/>
                <a:latin typeface="Arial" panose="020B0604020202020204" pitchFamily="34" charset="0"/>
                <a:ea typeface="Geneva" panose="020B0503030404040204"/>
                <a:cs typeface="Arial" panose="020B0604020202020204" pitchFamily="34" charset="0"/>
              </a:rPr>
              <a:t>Champix</a:t>
            </a:r>
            <a:r>
              <a:rPr lang="en-GB" sz="1200" dirty="0">
                <a:effectLst/>
                <a:latin typeface="Arial" panose="020B0604020202020204" pitchFamily="34" charset="0"/>
                <a:ea typeface="Geneva" panose="020B0503030404040204"/>
                <a:cs typeface="Arial" panose="020B0604020202020204" pitchFamily="34" charset="0"/>
              </a:rPr>
              <a:t>) and cytisine, are first-line quit smoking medication.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They comes in tablet form</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Require a prescription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Varenicline is one of the most effective stop smoking medications, with strong evidence supporting its value in helping both the general population of smokers as well as those with SMI quit. </a:t>
            </a:r>
            <a:r>
              <a:rPr lang="en-CA" sz="1200" dirty="0" err="1">
                <a:effectLst/>
                <a:latin typeface="Arial" panose="020B0604020202020204" pitchFamily="34" charset="0"/>
                <a:ea typeface="Times New Roman" panose="02020603050405020304" pitchFamily="18" charset="0"/>
                <a:cs typeface="Arial" panose="020B0604020202020204" pitchFamily="34" charset="0"/>
              </a:rPr>
              <a:t>Cytisine</a:t>
            </a:r>
            <a:r>
              <a:rPr lang="en-CA" sz="1200" dirty="0">
                <a:effectLst/>
                <a:latin typeface="Arial" panose="020B0604020202020204" pitchFamily="34" charset="0"/>
                <a:ea typeface="Times New Roman" panose="02020603050405020304" pitchFamily="18" charset="0"/>
                <a:cs typeface="Arial" panose="020B0604020202020204" pitchFamily="34" charset="0"/>
              </a:rPr>
              <a:t> has been well researched and has been newly approved in UK (Jan 2024).</a:t>
            </a: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Let’s have a closer look at how these medications are work and are used to treat tobacco dependence.</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113C8B0-3E71-6592-D7D6-461BA34B5A97}"/>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93663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CC111-3239-BE2E-EC94-EAAE64BCA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B0F3C8-E577-C352-B4EF-8814613CA7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1245C4-6C9B-F28F-CD82-7EA99CE0A685}"/>
              </a:ext>
            </a:extLst>
          </p:cNvPr>
          <p:cNvSpPr>
            <a:spLocks noGrp="1"/>
          </p:cNvSpPr>
          <p:nvPr>
            <p:ph type="body" idx="1"/>
          </p:nvPr>
        </p:nvSpPr>
        <p:spPr/>
        <p:txBody>
          <a:bodyPr>
            <a:normAutofit/>
          </a:bodyPr>
          <a:lstStyle/>
          <a:p>
            <a:pPr defTabSz="914400">
              <a:defRPr/>
            </a:pPr>
            <a:r>
              <a:rPr lang="en-GB" b="1" dirty="0"/>
              <a:t>Like all medicines, Cytisine can cause side effects, although not everybody will experience them</a:t>
            </a:r>
            <a:r>
              <a:rPr lang="en-GB" dirty="0"/>
              <a:t>. </a:t>
            </a:r>
            <a:endParaRPr lang="en-US" dirty="0"/>
          </a:p>
          <a:p>
            <a:pPr defTabSz="914400">
              <a:defRPr/>
            </a:pPr>
            <a:endParaRPr lang="en-GB" dirty="0"/>
          </a:p>
          <a:p>
            <a:pPr defTabSz="914400">
              <a:defRPr/>
            </a:pPr>
            <a:r>
              <a:rPr lang="en-GB" dirty="0">
                <a:latin typeface="Century Gothic"/>
              </a:rPr>
              <a:t>Mild to moderate side effects are the most likely to occur, more frequently concerning the gastrointestinal tract.</a:t>
            </a:r>
            <a:br>
              <a:rPr lang="en-GB" dirty="0"/>
            </a:br>
            <a:br>
              <a:rPr lang="en-GB" dirty="0"/>
            </a:br>
            <a:r>
              <a:rPr lang="en-GB" dirty="0">
                <a:latin typeface="Century Gothic"/>
              </a:rPr>
              <a:t>Most adverse reactions occur when Cytisine is started and resolve during treatment.</a:t>
            </a:r>
            <a:br>
              <a:rPr lang="en-GB" dirty="0"/>
            </a:br>
            <a:endParaRPr lang="en-GB" dirty="0"/>
          </a:p>
          <a:p>
            <a:pPr defTabSz="914400">
              <a:defRPr/>
            </a:pPr>
            <a:r>
              <a:rPr lang="en-GB" dirty="0">
                <a:latin typeface="Century Gothic"/>
              </a:rPr>
              <a:t>Clinical studies and experience indicate </a:t>
            </a:r>
            <a:r>
              <a:rPr lang="en-GB" b="1" dirty="0">
                <a:latin typeface="Century Gothic"/>
              </a:rPr>
              <a:t>good tolerability of Cytisine</a:t>
            </a:r>
            <a:r>
              <a:rPr lang="en-GB" dirty="0">
                <a:latin typeface="Century Gothic"/>
              </a:rPr>
              <a:t>. The proportion of patients in research studies who discontinued treatment because of adverse reactions was 6–15.5% and in controlled studies it was comparable to the proportion in the placebo group. </a:t>
            </a:r>
            <a:endParaRPr lang="en-US" dirty="0">
              <a:latin typeface="Century Gothic"/>
            </a:endParaRPr>
          </a:p>
          <a:p>
            <a:pPr defTabSz="914400">
              <a:defRPr/>
            </a:pPr>
            <a:endParaRPr lang="en-GB" dirty="0"/>
          </a:p>
          <a:p>
            <a:pPr defTabSz="914400">
              <a:defRPr/>
            </a:pPr>
            <a:r>
              <a:rPr lang="en-GB" b="1" dirty="0">
                <a:latin typeface="Century Gothic"/>
              </a:rPr>
              <a:t>Cytisine has no influence on the ability to drive and use machines</a:t>
            </a:r>
            <a:r>
              <a:rPr lang="en-GB" dirty="0">
                <a:latin typeface="Century Gothic"/>
              </a:rPr>
              <a:t>. </a:t>
            </a:r>
            <a:endParaRPr lang="en-US" dirty="0">
              <a:latin typeface="Century Gothic"/>
            </a:endParaRPr>
          </a:p>
          <a:p>
            <a:pPr defTabSz="914400">
              <a:defRPr/>
            </a:pPr>
            <a:endParaRPr lang="en-US" dirty="0"/>
          </a:p>
          <a:p>
            <a:pPr marL="0" marR="0" indent="0" algn="l" defTabSz="914400">
              <a:lnSpc>
                <a:spcPct val="100000"/>
              </a:lnSpc>
              <a:spcBef>
                <a:spcPct val="30000"/>
              </a:spcBef>
              <a:spcAft>
                <a:spcPct val="0"/>
              </a:spcAft>
              <a:buClrTx/>
              <a:buSzTx/>
              <a:buFontTx/>
              <a:buNone/>
              <a:tabLst/>
              <a:defRPr/>
            </a:pPr>
            <a:endParaRPr lang="en-GB" dirty="0">
              <a:latin typeface="Arial"/>
              <a:ea typeface="ＭＳ Ｐゴシック"/>
              <a:cs typeface="Arial"/>
            </a:endParaRPr>
          </a:p>
        </p:txBody>
      </p:sp>
      <p:sp>
        <p:nvSpPr>
          <p:cNvPr id="4" name="Slide Number Placeholder 3">
            <a:extLst>
              <a:ext uri="{FF2B5EF4-FFF2-40B4-BE49-F238E27FC236}">
                <a16:creationId xmlns:a16="http://schemas.microsoft.com/office/drawing/2014/main" id="{2CEDA312-77A9-4009-9E5C-A3FB6444961B}"/>
              </a:ext>
            </a:extLst>
          </p:cNvPr>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1867956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70D0C-2193-7134-96E6-785DD4798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29FF01-3B03-9EF0-E300-6DD17C177D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A7468-F4AD-C854-59E8-E5EC2B8C5317}"/>
              </a:ext>
            </a:extLst>
          </p:cNvPr>
          <p:cNvSpPr>
            <a:spLocks noGrp="1"/>
          </p:cNvSpPr>
          <p:nvPr>
            <p:ph type="body" idx="1"/>
          </p:nvPr>
        </p:nvSpPr>
        <p:spPr/>
        <p:txBody>
          <a:bodyPr>
            <a:normAutofit fontScale="700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Concerns regarding the neuropsychiatric safety of varenicline have been raised and this has caused confusion within the medical community regarding the use of these medications for patients interested in stopping. Several recent well-designed trials have found no evidence to suggest an increase in neuropsychiatric events attributable to nicotine analogues.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EAGLES trial:</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largest and probably the most expensive smoking cessation trial ever.</a:t>
            </a:r>
          </a:p>
          <a:p>
            <a:pPr marL="171450" indent="-171450">
              <a:buFont typeface="Arial" panose="020B0604020202020204" pitchFamily="34" charset="0"/>
              <a:buChar char="•"/>
            </a:pPr>
            <a:r>
              <a:rPr lang="en-GB" altLang="en-US" sz="1200" b="0" i="0" kern="1200">
                <a:solidFill>
                  <a:schemeClr val="tx1"/>
                </a:solidFill>
                <a:latin typeface="Arial"/>
                <a:cs typeface="Arial"/>
              </a:rPr>
              <a:t>The EAGLES study was primarily designed to evaluate the neuropsychiatric safety of varenicline and bupropion, compared to placebo, in adults who smoke. The primary safety endpoint was a composite endpoint defined as the occurrence of at least one treatment-emergent severe adverse event of anxiety, depression, feeling abnormal, or hostility and/or the occurrence of at least one treatment-emergent moderate or severe adverse event of agitation, aggression, delusions, hallucinations, homicidal ideation, mania, panic, paranoia, psychosis, suicidal ideation, suicidal behaviour, or completed suicide.</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There was </a:t>
            </a: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no significant increase in neuropsychiatric adverse events </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with Champix or Zyban compared to NRT or placebo </a:t>
            </a: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in patients with or without a history of psychiatric disorder.</a:t>
            </a: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safety and tolerability of varenicline in this study is in line with that seen in other clinical trials.</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Patients taking varenicline in EAGLES </a:t>
            </a: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showed statistically superior continuous abstinence rates at weeks 9–12 and 9–24 compared with patients treated with placebo, bupropion or NRT patch.</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We need to remember that low mood is a symptom of nicotine withdrawal </a:t>
            </a: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and not anything to do with the treatment patients are using</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   </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What we should do is keep an eye on all our patients who are stopping smoking (regardless of tobacco dependence aid used) and monitor their nicotine withdrawal symptoms weekly, especially those who have a history of psychiatric illnesses.  </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If the patient themselves or the adviser is concerned about their mental health after stopping smoking, they should be advised to speak to their healthcare professional to ensure they receive the support they need in the longer term. If you have immediate concerns about the patient, deploy safeguarding policy.</a:t>
            </a: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endParaRPr lang="en-GB" altLang="en-US" dirty="0">
              <a:latin typeface="Arial" panose="020B0604020202020204" pitchFamily="34" charset="0"/>
              <a:cs typeface="Arial" panose="020B0604020202020204" pitchFamily="34" charset="0"/>
            </a:endParaRPr>
          </a:p>
          <a:p>
            <a:endParaRPr lang="en-GB" alt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A7B80D1-C986-F8FD-C0BC-C570722DE772}"/>
              </a:ext>
            </a:extLst>
          </p:cNvPr>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365031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965C5-BC2D-EFAD-2D4E-1FA797C4AF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498E09-6919-C445-1EF5-7E9C171DF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FA7F2C-568E-3845-D367-E78AF38BA825}"/>
              </a:ext>
            </a:extLst>
          </p:cNvPr>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Varenicline</a:t>
            </a:r>
            <a:r>
              <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is not recommended for use in pregnant or breast feeing women and adolescents.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Varenicline</a:t>
            </a:r>
            <a:r>
              <a:rPr lang="en-GB"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m</a:t>
            </a:r>
            <a:r>
              <a:rPr lang="en-GB"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ay have a minor or moderate influence on the ability to drive and use machines. Make sure medication does not affect mental alertness before commencing these activities</a:t>
            </a:r>
            <a:r>
              <a:rPr lang="en-CA" dirty="0">
                <a:effectLst/>
                <a:latin typeface="Arial" panose="020B0604020202020204" pitchFamily="34" charset="0"/>
                <a:cs typeface="Arial" panose="020B0604020202020204" pitchFamily="34" charset="0"/>
              </a:rPr>
              <a:t> </a:t>
            </a:r>
            <a:r>
              <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until it is known whether this product affects ability to perform these activities.</a:t>
            </a:r>
            <a:endPar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For patients with severe renal impairment (</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creatinine clearance &lt; 30 ml/min.) </a:t>
            </a: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dose adjustment is necessary (0.5 mgs</a:t>
            </a:r>
            <a:r>
              <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twice daily)</a:t>
            </a: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The medication is not recommended for patients with end stage renal disease.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altLang="en-US" sz="1200" dirty="0">
                <a:solidFill>
                  <a:schemeClr val="bg1"/>
                </a:solidFill>
                <a:latin typeface="Arial" panose="020B0604020202020204" pitchFamily="34" charset="0"/>
                <a:cs typeface="Arial" panose="020B0604020202020204" pitchFamily="34" charset="0"/>
              </a:rPr>
              <a:t>Varenicline has no clinically meaningful drug interactions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p:txBody>
      </p:sp>
      <p:sp>
        <p:nvSpPr>
          <p:cNvPr id="4" name="Slide Number Placeholder 3">
            <a:extLst>
              <a:ext uri="{FF2B5EF4-FFF2-40B4-BE49-F238E27FC236}">
                <a16:creationId xmlns:a16="http://schemas.microsoft.com/office/drawing/2014/main" id="{DD05F296-8A5B-FDAD-E241-116BBE459190}"/>
              </a:ext>
            </a:extLst>
          </p:cNvPr>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2680999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CC111-3239-BE2E-EC94-EAAE64BCA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B0F3C8-E577-C352-B4EF-8814613CA7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1245C4-6C9B-F28F-CD82-7EA99CE0A685}"/>
              </a:ext>
            </a:extLst>
          </p:cNvPr>
          <p:cNvSpPr>
            <a:spLocks noGrp="1"/>
          </p:cNvSpPr>
          <p:nvPr>
            <p:ph type="body" idx="1"/>
          </p:nvPr>
        </p:nvSpPr>
        <p:spPr/>
        <p:txBody>
          <a:bodyPr>
            <a:normAutofit fontScale="925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Varenicline is generally well tolerated. </a:t>
            </a:r>
            <a:r>
              <a:rPr lang="en-GB" sz="1200" dirty="0">
                <a:latin typeface="Arial" panose="020B0604020202020204" pitchFamily="34" charset="0"/>
                <a:ea typeface="ＭＳ Ｐゴシック" charset="0"/>
                <a:cs typeface="Arial" panose="020B0604020202020204" pitchFamily="34" charset="0"/>
              </a:rPr>
              <a:t>Side effects generally resolves over time (first two weeks) and dose can be reduced if required</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Points to note:</a:t>
            </a:r>
            <a:endPar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Nausea</a:t>
            </a:r>
            <a:r>
              <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is the most common side effect reported. Nausea</a:t>
            </a: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is reported in approximately 30% of people</a:t>
            </a:r>
            <a:r>
              <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who use varenicline</a:t>
            </a: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This nausea occurs because varenicline attaches to nicotinic receptors found in the gut.</a:t>
            </a:r>
            <a:endPar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Most episodes of nausea begin in the first week of treatment and dissipate over the first 12 days of treatment. </a:t>
            </a:r>
            <a:endPar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Nausea can be avoided by administering the drug together with food.</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Likewise having the patient rest a little after taking the medication.</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Dose reduction can also reduce the overall incidence of nausea. </a:t>
            </a:r>
            <a:endPar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About 3% of patients will experience severe nausea and may need to discontinue the medication. </a:t>
            </a:r>
            <a:endPar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Insomnia is another commonly reported adverse effect associated with varenicline in clinical trials. In general, insomnia occurred during the first four weeks of treatment with varenicline and became less common as treatment continued.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dirty="0">
                <a:solidFill>
                  <a:schemeClr val="accent6"/>
                </a:solidFill>
                <a:latin typeface="Arial" panose="020B0604020202020204" pitchFamily="34" charset="0"/>
                <a:ea typeface="ＭＳ Ｐゴシック" charset="0"/>
                <a:cs typeface="Arial" panose="020B0604020202020204" pitchFamily="34" charset="0"/>
              </a:rPr>
              <a:t>NOT suicidal ideation or cardiac events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latin typeface="Calibri" charset="0"/>
            </a:endParaRPr>
          </a:p>
        </p:txBody>
      </p:sp>
      <p:sp>
        <p:nvSpPr>
          <p:cNvPr id="4" name="Slide Number Placeholder 3">
            <a:extLst>
              <a:ext uri="{FF2B5EF4-FFF2-40B4-BE49-F238E27FC236}">
                <a16:creationId xmlns:a16="http://schemas.microsoft.com/office/drawing/2014/main" id="{2CEDA312-77A9-4009-9E5C-A3FB6444961B}"/>
              </a:ext>
            </a:extLst>
          </p:cNvPr>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4108832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58BE3-C556-C086-6EB8-38DDE90951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09491A-8463-769E-C316-6E441CF2E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357266-2E74-68B4-0EB6-1D8FB1B417D7}"/>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Trainers should make the point that the EAGLES study included stable community patients with severe mental illness</a:t>
            </a:r>
          </a:p>
        </p:txBody>
      </p:sp>
      <p:sp>
        <p:nvSpPr>
          <p:cNvPr id="4" name="Slide Number Placeholder 3">
            <a:extLst>
              <a:ext uri="{FF2B5EF4-FFF2-40B4-BE49-F238E27FC236}">
                <a16:creationId xmlns:a16="http://schemas.microsoft.com/office/drawing/2014/main" id="{C492CF02-C75F-73A4-0EEC-4256672894E8}"/>
              </a:ext>
            </a:extLst>
          </p:cNvPr>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28285123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8F42E-DBB6-0C37-158A-C9F5E1674B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902CB6-AB8C-14C8-A11E-8AFC113271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836E17-A341-448D-D358-BD601C197937}"/>
              </a:ext>
            </a:extLst>
          </p:cNvPr>
          <p:cNvSpPr>
            <a:spLocks noGrp="1"/>
          </p:cNvSpPr>
          <p:nvPr>
            <p:ph type="body" idx="1"/>
          </p:nvPr>
        </p:nvSpPr>
        <p:spPr/>
        <p:txBody>
          <a:bodyPr/>
          <a:lstStyle/>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Bupropion</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24FBB332-6CBE-CC36-05B0-118B9A7786ED}"/>
              </a:ext>
            </a:extLst>
          </p:cNvPr>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2082110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E819B-97F0-F2CF-03D0-7D095CDF53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39366E-4837-925A-5A05-21DB2865AD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F4780F-DA6A-6A8A-E7E4-78E0D462EDC3}"/>
              </a:ext>
            </a:extLst>
          </p:cNvPr>
          <p:cNvSpPr>
            <a:spLocks noGrp="1"/>
          </p:cNvSpPr>
          <p:nvPr>
            <p:ph type="body" idx="1"/>
          </p:nvPr>
        </p:nvSpPr>
        <p:spPr/>
        <p:txBody>
          <a:bodyPr>
            <a:normAutofit/>
          </a:bodyPr>
          <a:lstStyle/>
          <a:p>
            <a:r>
              <a:rPr lang="en-US" dirty="0">
                <a:solidFill>
                  <a:schemeClr val="tx1"/>
                </a:solidFill>
                <a:latin typeface="Arial" panose="020B0604020202020204" pitchFamily="34" charset="0"/>
                <a:cs typeface="Arial" panose="020B0604020202020204" pitchFamily="34" charset="0"/>
              </a:rPr>
              <a:t>Bupropion (sold under the trade name Zyban) is a second choice </a:t>
            </a:r>
            <a:r>
              <a:rPr lang="en-US" baseline="0" dirty="0">
                <a:solidFill>
                  <a:schemeClr val="tx1"/>
                </a:solidFill>
                <a:latin typeface="Arial" panose="020B0604020202020204" pitchFamily="34" charset="0"/>
                <a:cs typeface="Arial" panose="020B0604020202020204" pitchFamily="34" charset="0"/>
              </a:rPr>
              <a:t>tobacco dependence aid. It is not commonly used by patients with SMI due to its side effect profile. </a:t>
            </a:r>
          </a:p>
          <a:p>
            <a:endParaRPr lang="en-US" baseline="0" dirty="0">
              <a:solidFill>
                <a:schemeClr val="tx1"/>
              </a:solidFill>
              <a:latin typeface="Arial" panose="020B0604020202020204" pitchFamily="34" charset="0"/>
              <a:cs typeface="Arial" panose="020B0604020202020204" pitchFamily="34" charset="0"/>
            </a:endParaRPr>
          </a:p>
          <a:p>
            <a:r>
              <a:rPr lang="en-US" b="1" baseline="0" dirty="0">
                <a:solidFill>
                  <a:schemeClr val="tx1"/>
                </a:solidFill>
                <a:latin typeface="Arial" panose="020B0604020202020204" pitchFamily="34" charset="0"/>
                <a:cs typeface="Arial" panose="020B0604020202020204" pitchFamily="34" charset="0"/>
              </a:rPr>
              <a:t>How it works: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solidFill>
                  <a:schemeClr val="tx1"/>
                </a:solidFill>
                <a:latin typeface="Arial" panose="020B0604020202020204" pitchFamily="34" charset="0"/>
                <a:ea typeface="ＭＳ Ｐゴシック" charset="0"/>
                <a:cs typeface="Arial" panose="020B0604020202020204" pitchFamily="34" charset="0"/>
              </a:rPr>
              <a:t>Mechanism not known; reduces withdrawal and desire to smoke, possibly by inhibiting neuronal reuptake of dopamine.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dirty="0">
              <a:solidFill>
                <a:schemeClr val="tx1"/>
              </a:solidFill>
              <a:latin typeface="Arial" panose="020B0604020202020204" pitchFamily="34" charset="0"/>
              <a:ea typeface="ＭＳ Ｐゴシック" charset="0"/>
              <a:cs typeface="Arial" panose="020B0604020202020204" pitchFamily="34" charset="0"/>
            </a:endParaRPr>
          </a:p>
          <a:p>
            <a:pPr eaLnBrk="1" hangingPunct="1">
              <a:lnSpc>
                <a:spcPct val="90000"/>
              </a:lnSpc>
              <a:buFont typeface="Wingdings" charset="0"/>
              <a:buNone/>
            </a:pPr>
            <a:r>
              <a:rPr lang="en-GB" sz="1200" b="1" dirty="0">
                <a:solidFill>
                  <a:schemeClr val="tx1"/>
                </a:solidFill>
                <a:latin typeface="Arial" panose="020B0604020202020204" pitchFamily="34" charset="0"/>
                <a:ea typeface="ＭＳ Ｐゴシック" charset="0"/>
                <a:cs typeface="Arial" panose="020B0604020202020204" pitchFamily="34" charset="0"/>
              </a:rPr>
              <a:t>How it is used</a:t>
            </a:r>
          </a:p>
          <a:p>
            <a:pPr marL="171450" indent="-171450" eaLnBrk="1" hangingPunct="1">
              <a:lnSpc>
                <a:spcPct val="90000"/>
              </a:lnSpc>
              <a:buFont typeface="Arial" panose="020B0604020202020204" pitchFamily="34" charset="0"/>
              <a:buChar char="•"/>
            </a:pPr>
            <a:r>
              <a:rPr lang="en-GB" sz="1200" dirty="0">
                <a:solidFill>
                  <a:schemeClr val="tx1"/>
                </a:solidFill>
                <a:latin typeface="Arial" panose="020B0604020202020204" pitchFamily="34" charset="0"/>
                <a:ea typeface="ＭＳ Ｐゴシック" charset="0"/>
                <a:cs typeface="Arial" panose="020B0604020202020204" pitchFamily="34" charset="0"/>
              </a:rPr>
              <a:t>Set quit date and start tablet use 1-2 weeks before this date.</a:t>
            </a:r>
          </a:p>
          <a:p>
            <a:pPr marL="171450" indent="-171450" eaLnBrk="1" hangingPunct="1">
              <a:lnSpc>
                <a:spcPct val="90000"/>
              </a:lnSpc>
              <a:buFont typeface="Arial" panose="020B0604020202020204" pitchFamily="34" charset="0"/>
              <a:buChar char="•"/>
            </a:pPr>
            <a:r>
              <a:rPr lang="en-GB" sz="1200" dirty="0">
                <a:solidFill>
                  <a:schemeClr val="tx1"/>
                </a:solidFill>
                <a:latin typeface="Arial" panose="020B0604020202020204" pitchFamily="34" charset="0"/>
                <a:ea typeface="ＭＳ Ｐゴシック" charset="0"/>
                <a:cs typeface="Arial" panose="020B0604020202020204" pitchFamily="34" charset="0"/>
              </a:rPr>
              <a:t>Treatment for 7-9 weeks</a:t>
            </a:r>
          </a:p>
          <a:p>
            <a:pPr marL="171450" indent="-171450" eaLnBrk="1" hangingPunct="1">
              <a:lnSpc>
                <a:spcPct val="90000"/>
              </a:lnSpc>
              <a:buFont typeface="Arial" panose="020B0604020202020204" pitchFamily="34" charset="0"/>
              <a:buChar char="•"/>
            </a:pPr>
            <a:r>
              <a:rPr lang="en-GB" sz="1200" dirty="0">
                <a:solidFill>
                  <a:schemeClr val="tx1"/>
                </a:solidFill>
                <a:latin typeface="Arial" panose="020B0604020202020204" pitchFamily="34" charset="0"/>
                <a:ea typeface="ＭＳ Ｐゴシック" charset="0"/>
                <a:cs typeface="Arial" panose="020B0604020202020204" pitchFamily="34" charset="0"/>
              </a:rPr>
              <a:t>Can be taken with or without food</a:t>
            </a:r>
          </a:p>
          <a:p>
            <a:pPr marL="171450" indent="-171450" eaLnBrk="1" hangingPunct="1">
              <a:lnSpc>
                <a:spcPct val="90000"/>
              </a:lnSpc>
              <a:buFont typeface="Arial" panose="020B0604020202020204" pitchFamily="34" charset="0"/>
              <a:buChar char="•"/>
            </a:pPr>
            <a:endParaRPr lang="en-GB" sz="1200" dirty="0">
              <a:solidFill>
                <a:schemeClr val="tx1"/>
              </a:solidFill>
              <a:latin typeface="Arial" panose="020B0604020202020204" pitchFamily="34" charset="0"/>
              <a:ea typeface="ＭＳ Ｐゴシック" charset="0"/>
              <a:cs typeface="Arial" panose="020B0604020202020204" pitchFamily="34" charset="0"/>
            </a:endParaRPr>
          </a:p>
          <a:p>
            <a:pPr marL="0" indent="0" eaLnBrk="1" hangingPunct="1">
              <a:lnSpc>
                <a:spcPct val="90000"/>
              </a:lnSpc>
              <a:buNone/>
            </a:pPr>
            <a:r>
              <a:rPr lang="en-GB" sz="1200" b="1" dirty="0">
                <a:solidFill>
                  <a:schemeClr val="tx1"/>
                </a:solidFill>
                <a:latin typeface="Arial" panose="020B0604020202020204" pitchFamily="34" charset="0"/>
                <a:ea typeface="ＭＳ Ｐゴシック" charset="0"/>
                <a:cs typeface="Arial" panose="020B0604020202020204" pitchFamily="34" charset="0"/>
              </a:rPr>
              <a:t>Dose</a:t>
            </a:r>
          </a:p>
          <a:p>
            <a:pPr marL="171450" indent="-171450">
              <a:lnSpc>
                <a:spcPct val="90000"/>
              </a:lnSpc>
              <a:buFont typeface="Arial" panose="020B0604020202020204" pitchFamily="34" charset="0"/>
              <a:buChar char="•"/>
            </a:pPr>
            <a:r>
              <a:rPr lang="en-GB" sz="1200" dirty="0">
                <a:solidFill>
                  <a:schemeClr val="tx1"/>
                </a:solidFill>
                <a:latin typeface="Arial" panose="020B0604020202020204" pitchFamily="34" charset="0"/>
                <a:ea typeface="ＭＳ Ｐゴシック" charset="0"/>
                <a:cs typeface="Arial" panose="020B0604020202020204" pitchFamily="34" charset="0"/>
              </a:rPr>
              <a:t>150mg daily for 6 days, then </a:t>
            </a:r>
          </a:p>
          <a:p>
            <a:pPr marL="171450" indent="-171450">
              <a:lnSpc>
                <a:spcPct val="90000"/>
              </a:lnSpc>
              <a:buFont typeface="Arial" panose="020B0604020202020204" pitchFamily="34" charset="0"/>
              <a:buChar char="•"/>
            </a:pPr>
            <a:r>
              <a:rPr lang="en-GB" sz="1200" dirty="0">
                <a:solidFill>
                  <a:schemeClr val="tx1"/>
                </a:solidFill>
                <a:latin typeface="Arial" panose="020B0604020202020204" pitchFamily="34" charset="0"/>
                <a:ea typeface="ＭＳ Ｐゴシック" charset="0"/>
                <a:cs typeface="Arial" panose="020B0604020202020204" pitchFamily="34" charset="0"/>
              </a:rPr>
              <a:t>150mg twice daily, at least 8 hours apart.</a:t>
            </a:r>
          </a:p>
          <a:p>
            <a:pPr marL="171450" indent="-171450" eaLnBrk="1" hangingPunct="1">
              <a:lnSpc>
                <a:spcPct val="90000"/>
              </a:lnSpc>
              <a:buFont typeface="Arial" panose="020B0604020202020204" pitchFamily="34" charset="0"/>
              <a:buChar char="•"/>
            </a:pPr>
            <a:endParaRPr lang="en-GB" sz="1200" dirty="0">
              <a:latin typeface="Arial" panose="020B0604020202020204" pitchFamily="34" charset="0"/>
              <a:ea typeface="ＭＳ Ｐゴシック" charset="0"/>
              <a:cs typeface="Arial" panose="020B0604020202020204" pitchFamily="34" charset="0"/>
            </a:endParaRPr>
          </a:p>
          <a:p>
            <a:pPr marL="171450" indent="-171450" eaLnBrk="1" hangingPunct="1">
              <a:lnSpc>
                <a:spcPct val="90000"/>
              </a:lnSpc>
              <a:buFont typeface="Arial" panose="020B0604020202020204" pitchFamily="34" charset="0"/>
              <a:buChar char="•"/>
            </a:pPr>
            <a:endParaRPr lang="en-GB" sz="1200" dirty="0">
              <a:latin typeface="Arial" panose="020B0604020202020204" pitchFamily="34" charset="0"/>
              <a:ea typeface="ＭＳ Ｐゴシック"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dirty="0">
              <a:latin typeface="Arial" panose="020B0604020202020204" pitchFamily="34" charset="0"/>
              <a:ea typeface="ＭＳ Ｐゴシック" charset="0"/>
              <a:cs typeface="Arial" panose="020B0604020202020204" pitchFamily="34" charset="0"/>
            </a:endParaRPr>
          </a:p>
          <a:p>
            <a:endParaRPr lang="en-US" baseline="0" dirty="0">
              <a:latin typeface="Arial" panose="020B0604020202020204" pitchFamily="34" charset="0"/>
              <a:cs typeface="Arial" panose="020B0604020202020204" pitchFamily="34" charset="0"/>
            </a:endParaRPr>
          </a:p>
          <a:p>
            <a:endParaRPr lang="en-US"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32D0DAA-E924-3A19-C239-35FC8258FD6D}"/>
              </a:ext>
            </a:extLst>
          </p:cNvPr>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3137070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D2548-7024-4DAE-4FE6-5769F0F0E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A6C4F0-B06D-1DE3-7A0F-2F5F9E9838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CFA9B6-E0B5-868D-59E3-608EAED026FF}"/>
              </a:ext>
            </a:extLst>
          </p:cNvPr>
          <p:cNvSpPr>
            <a:spLocks noGrp="1"/>
          </p:cNvSpPr>
          <p:nvPr>
            <p:ph type="body" idx="1"/>
          </p:nvPr>
        </p:nvSpPr>
        <p:spPr/>
        <p:txBody>
          <a:bodyPr>
            <a:normAutofit/>
          </a:bodyPr>
          <a:lstStyle/>
          <a:p>
            <a:r>
              <a:rPr lang="en-GB" b="1" dirty="0">
                <a:latin typeface="Arial" panose="020B0604020202020204" pitchFamily="34" charset="0"/>
                <a:cs typeface="Arial" panose="020B0604020202020204" pitchFamily="34" charset="0"/>
              </a:rPr>
              <a:t>Contraindications</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0" dirty="0">
                <a:latin typeface="Arial" panose="020B0604020202020204" pitchFamily="34" charset="0"/>
                <a:cs typeface="Arial" panose="020B0604020202020204" pitchFamily="34" charset="0"/>
              </a:rPr>
              <a:t>Zyban has a number of contraindications. Many are due to their relation to reduction in the seizure threshold.</a:t>
            </a: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a:p>
            <a:endParaRPr lang="en-GB" dirty="0">
              <a:latin typeface="Century Gothic"/>
            </a:endParaRPr>
          </a:p>
          <a:p>
            <a:pPr>
              <a:buFont typeface="Arial" panose="020B0604020202020204" pitchFamily="34" charset="0"/>
            </a:pPr>
            <a:r>
              <a:rPr lang="en-GB" dirty="0">
                <a:latin typeface="Century Gothic"/>
              </a:rPr>
              <a:t>Specifically, bupropion is contra-indicated in those with seizure disorders, eating disorders, and alcohol dependence. </a:t>
            </a:r>
            <a:endParaRPr lang="en-GB" dirty="0">
              <a:latin typeface="Century Gothic"/>
              <a:cs typeface="Arial" panose="020B0604020202020204" pitchFamily="34" charset="0"/>
            </a:endParaRPr>
          </a:p>
          <a:p>
            <a:pPr>
              <a:buFont typeface="Arial" panose="020B0604020202020204" pitchFamily="34" charset="0"/>
            </a:pPr>
            <a:endParaRPr lang="en-GB" dirty="0">
              <a:latin typeface="Century Gothic"/>
            </a:endParaRPr>
          </a:p>
          <a:p>
            <a:pPr>
              <a:buFont typeface="Arial" panose="020B0604020202020204" pitchFamily="34" charset="0"/>
            </a:pPr>
            <a:r>
              <a:rPr lang="en-GB" dirty="0">
                <a:latin typeface="Century Gothic"/>
              </a:rPr>
              <a:t>Clinicians should be cautious of the potential for manic switch in patients with bipolar affective disorder (very low risk but can occur).</a:t>
            </a:r>
            <a:endParaRPr lang="en-GB" dirty="0">
              <a:latin typeface="Century Gothic"/>
              <a:cs typeface="Arial" panose="020B0604020202020204" pitchFamily="34" charset="0"/>
            </a:endParaRPr>
          </a:p>
          <a:p>
            <a:pPr>
              <a:buFont typeface="Arial" panose="020B0604020202020204" pitchFamily="34" charset="0"/>
            </a:pPr>
            <a:endParaRPr lang="en-GB" dirty="0">
              <a:latin typeface="Century Gothic"/>
              <a:cs typeface="Arial" panose="020B0604020202020204" pitchFamily="34" charset="0"/>
            </a:endParaRPr>
          </a:p>
        </p:txBody>
      </p:sp>
      <p:sp>
        <p:nvSpPr>
          <p:cNvPr id="4" name="Slide Number Placeholder 3">
            <a:extLst>
              <a:ext uri="{FF2B5EF4-FFF2-40B4-BE49-F238E27FC236}">
                <a16:creationId xmlns:a16="http://schemas.microsoft.com/office/drawing/2014/main" id="{B0ACE5F0-CAD4-9658-569A-CB9FFD477D44}"/>
              </a:ext>
            </a:extLst>
          </p:cNvPr>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32894912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3BE84-57E4-CF9F-2ECD-7312F38BB7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75D706-8D11-B560-EF4A-F7F66BF315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14E8C9-018E-64F0-EEFF-D972A881BEAE}"/>
              </a:ext>
            </a:extLst>
          </p:cNvPr>
          <p:cNvSpPr>
            <a:spLocks noGrp="1"/>
          </p:cNvSpPr>
          <p:nvPr>
            <p:ph type="body" idx="1"/>
          </p:nvPr>
        </p:nvSpPr>
        <p:spPr/>
        <p:txBody>
          <a:bodyPr>
            <a:normAutofit lnSpcReduction="10000"/>
          </a:bodyPr>
          <a:lstStyle/>
          <a:p>
            <a:r>
              <a:rPr lang="en-GB" b="1" dirty="0">
                <a:latin typeface="Arial" panose="020B0604020202020204" pitchFamily="34" charset="0"/>
                <a:cs typeface="Arial" panose="020B0604020202020204" pitchFamily="34" charset="0"/>
              </a:rPr>
              <a:t>Side effects:</a:t>
            </a:r>
          </a:p>
          <a:p>
            <a:pPr>
              <a:lnSpc>
                <a:spcPct val="90000"/>
              </a:lnSpc>
            </a:pPr>
            <a:r>
              <a:rPr lang="en-GB" dirty="0">
                <a:latin typeface="Century Gothic"/>
              </a:rPr>
              <a:t>Common side effects include dizziness, taste changes, GI disturbance.  Insomnia is a very common side effect which can be reduced by avoiding a dose close to bedtime. </a:t>
            </a:r>
            <a:endParaRPr lang="en-GB" b="1" dirty="0">
              <a:latin typeface="Arial" panose="020B0604020202020204" pitchFamily="34" charset="0"/>
              <a:cs typeface="Arial" panose="020B0604020202020204" pitchFamily="34" charset="0"/>
            </a:endParaRPr>
          </a:p>
          <a:p>
            <a:endParaRPr lang="en-GB" dirty="0">
              <a:latin typeface="Century Gothic"/>
            </a:endParaRPr>
          </a:p>
          <a:p>
            <a:r>
              <a:rPr lang="en-GB" b="1" dirty="0">
                <a:latin typeface="Century Gothic"/>
              </a:rPr>
              <a:t>**Cautions for persons taking psychotropic medicines: </a:t>
            </a:r>
          </a:p>
          <a:p>
            <a:r>
              <a:rPr lang="en-GB" dirty="0">
                <a:latin typeface="Century Gothic"/>
              </a:rPr>
              <a:t>Unlike NRT and varenicline, bupropion is known to interact with psychotropic medicines. It is metabolised by the cytochrome CYP2B6. Caution is advised when bupropion is co-administered with medicines known to induce (e.g. carbamazepine, phenytoin) or inhibit (e.g. valproate), cytochrome metabolism as clinical efficacy may be affected. Bupropion also inhibits the CYP2B6 pathway and therefore co-administration with medicines metabolised by this enzyme (e.g. risperidone, haloperidol) should be avoided. </a:t>
            </a:r>
            <a:endParaRPr lang="en-GB" dirty="0"/>
          </a:p>
          <a:p>
            <a:endParaRPr lang="en-GB" dirty="0">
              <a:latin typeface="Century Gothic"/>
            </a:endParaRPr>
          </a:p>
          <a:p>
            <a:pPr>
              <a:lnSpc>
                <a:spcPct val="90000"/>
              </a:lnSpc>
            </a:pPr>
            <a:r>
              <a:rPr lang="en-GB" b="1" dirty="0">
                <a:latin typeface="Century Gothic"/>
              </a:rPr>
              <a:t>Other Cautions:</a:t>
            </a:r>
            <a:endParaRPr lang="en-US" dirty="0">
              <a:latin typeface="Century Gothic"/>
            </a:endParaRPr>
          </a:p>
          <a:p>
            <a:pPr>
              <a:lnSpc>
                <a:spcPct val="90000"/>
              </a:lnSpc>
            </a:pPr>
            <a:r>
              <a:rPr lang="en-GB" dirty="0">
                <a:latin typeface="Century Gothic"/>
              </a:rPr>
              <a:t>Recommended dose of 150mg/day for:</a:t>
            </a:r>
            <a:endParaRPr lang="en-US" dirty="0">
              <a:latin typeface="Century Gothic"/>
            </a:endParaRPr>
          </a:p>
          <a:p>
            <a:pPr marL="171450" indent="-171450">
              <a:lnSpc>
                <a:spcPct val="90000"/>
              </a:lnSpc>
              <a:buFont typeface="Arial,Sans-Serif"/>
              <a:buChar char="•"/>
            </a:pPr>
            <a:r>
              <a:rPr lang="en-GB" dirty="0">
                <a:latin typeface="Century Gothic"/>
              </a:rPr>
              <a:t>mild/moderate hepatic impairment</a:t>
            </a:r>
            <a:endParaRPr lang="en-US" dirty="0">
              <a:latin typeface="Century Gothic"/>
            </a:endParaRPr>
          </a:p>
          <a:p>
            <a:pPr marL="171450" indent="-171450">
              <a:lnSpc>
                <a:spcPct val="90000"/>
              </a:lnSpc>
              <a:buFont typeface="Arial,Sans-Serif"/>
              <a:buChar char="•"/>
            </a:pPr>
            <a:r>
              <a:rPr lang="en-GB" dirty="0">
                <a:latin typeface="Century Gothic"/>
              </a:rPr>
              <a:t>renal impairment</a:t>
            </a:r>
            <a:endParaRPr lang="en-US" dirty="0">
              <a:latin typeface="Century Gothic"/>
            </a:endParaRPr>
          </a:p>
          <a:p>
            <a:pPr marL="171450" indent="-171450">
              <a:lnSpc>
                <a:spcPct val="90000"/>
              </a:lnSpc>
              <a:buFont typeface="Arial,Sans-Serif"/>
              <a:buChar char="•"/>
            </a:pPr>
            <a:r>
              <a:rPr lang="en-GB" dirty="0">
                <a:latin typeface="Century Gothic"/>
              </a:rPr>
              <a:t>predisposing risk factors for seizures</a:t>
            </a:r>
            <a:endParaRPr lang="en-US" dirty="0">
              <a:latin typeface="Century Gothic"/>
            </a:endParaRPr>
          </a:p>
          <a:p>
            <a:pPr marL="171450" indent="-171450">
              <a:lnSpc>
                <a:spcPct val="90000"/>
              </a:lnSpc>
              <a:buFont typeface="Arial,Sans-Serif"/>
              <a:buChar char="•"/>
            </a:pPr>
            <a:r>
              <a:rPr lang="en-GB" dirty="0">
                <a:latin typeface="Century Gothic"/>
              </a:rPr>
              <a:t>elderly people</a:t>
            </a:r>
            <a:endParaRPr lang="en-US" dirty="0">
              <a:latin typeface="Century Gothic"/>
            </a:endParaRPr>
          </a:p>
          <a:p>
            <a:pPr>
              <a:lnSpc>
                <a:spcPct val="90000"/>
              </a:lnSpc>
            </a:pPr>
            <a:endParaRPr lang="en-GB" dirty="0">
              <a:latin typeface="Century Gothic"/>
            </a:endParaRPr>
          </a:p>
          <a:p>
            <a:pPr>
              <a:lnSpc>
                <a:spcPct val="90000"/>
              </a:lnSpc>
            </a:pPr>
            <a:r>
              <a:rPr lang="en-GB" dirty="0">
                <a:latin typeface="Century Gothic"/>
              </a:rPr>
              <a:t>Many are due to their relation to reduction in the seizure threshold.</a:t>
            </a:r>
            <a:endParaRPr lang="en-US" dirty="0">
              <a:latin typeface="Century Gothic"/>
            </a:endParaRPr>
          </a:p>
          <a:p>
            <a:endParaRPr lang="en-GB" dirty="0">
              <a:latin typeface="Century Gothic"/>
              <a:cs typeface="Arial" panose="020B0604020202020204" pitchFamily="34" charset="0"/>
            </a:endParaRPr>
          </a:p>
          <a:p>
            <a:pPr>
              <a:lnSpc>
                <a:spcPct val="90000"/>
              </a:lnSpc>
              <a:buFont typeface="Arial" panose="020B0604020202020204" pitchFamily="34" charset="0"/>
            </a:pPr>
            <a:r>
              <a:rPr lang="en-GB" b="1" dirty="0">
                <a:latin typeface="Arial"/>
                <a:cs typeface="Arial"/>
              </a:rPr>
              <a:t>Source: </a:t>
            </a:r>
            <a:endParaRPr lang="en-GB" b="1" dirty="0" err="1">
              <a:latin typeface="Arial" panose="020B0604020202020204" pitchFamily="34" charset="0"/>
              <a:cs typeface="Arial" panose="020B0604020202020204" pitchFamily="34" charset="0"/>
            </a:endParaRPr>
          </a:p>
          <a:p>
            <a:pPr>
              <a:lnSpc>
                <a:spcPct val="90000"/>
              </a:lnSpc>
              <a:buFont typeface="Arial" panose="020B0604020202020204" pitchFamily="34" charset="0"/>
            </a:pPr>
            <a:r>
              <a:rPr lang="en-GB" b="1" dirty="0">
                <a:latin typeface="Arial"/>
                <a:cs typeface="Arial"/>
              </a:rPr>
              <a:t>Maudsley Prescribing Guidelines in Psychiatry, 14th Editon, 2021. </a:t>
            </a:r>
            <a:endParaRPr lang="en-GB" b="1" dirty="0">
              <a:latin typeface="Arial" panose="020B0604020202020204" pitchFamily="34" charset="0"/>
              <a:cs typeface="Arial" panose="020B0604020202020204" pitchFamily="34" charset="0"/>
            </a:endParaRPr>
          </a:p>
          <a:p>
            <a:pPr>
              <a:lnSpc>
                <a:spcPct val="90000"/>
              </a:lnSpc>
            </a:pPr>
            <a:endParaRPr lang="en-GB" dirty="0">
              <a:latin typeface="Century Gothic"/>
              <a:cs typeface="Arial" panose="020B0604020202020204" pitchFamily="34" charset="0"/>
            </a:endParaRPr>
          </a:p>
          <a:p>
            <a:pPr>
              <a:lnSpc>
                <a:spcPct val="90000"/>
              </a:lnSpc>
            </a:pPr>
            <a:r>
              <a:rPr lang="en-GB" b="1" dirty="0">
                <a:latin typeface="Century Gothic"/>
                <a:cs typeface="Arial" panose="020B0604020202020204" pitchFamily="34" charset="0"/>
              </a:rPr>
              <a:t>Bupropion SPC</a:t>
            </a:r>
          </a:p>
          <a:p>
            <a:pPr>
              <a:lnSpc>
                <a:spcPct val="90000"/>
              </a:lnSpc>
            </a:pPr>
            <a:r>
              <a:rPr lang="en-GB" dirty="0">
                <a:latin typeface="Century Gothic"/>
              </a:rPr>
              <a:t>https://www.ncsct.co.uk/publications/category/bupropion</a:t>
            </a:r>
          </a:p>
          <a:p>
            <a:pPr>
              <a:lnSpc>
                <a:spcPct val="90000"/>
              </a:lnSpc>
              <a:buFont typeface="Arial" panose="020B0604020202020204" pitchFamily="34" charset="0"/>
            </a:pPr>
            <a:endParaRPr lang="en-GB" b="1" dirty="0">
              <a:latin typeface="Arial" panose="020B0604020202020204" pitchFamily="34" charset="0"/>
              <a:cs typeface="Arial" panose="020B0604020202020204" pitchFamily="34" charset="0"/>
            </a:endParaRPr>
          </a:p>
          <a:p>
            <a:pPr>
              <a:lnSpc>
                <a:spcPct val="90000"/>
              </a:lnSpc>
              <a:buFont typeface="Arial" panose="020B0604020202020204" pitchFamily="34" charset="0"/>
            </a:pPr>
            <a:endParaRPr lang="en-GB"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3BC591A-5E3D-51D4-470B-0580B486AADC}"/>
              </a:ext>
            </a:extLst>
          </p:cNvPr>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4141244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3164682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dirty="0">
                <a:effectLst/>
                <a:latin typeface="Arial" panose="020B0604020202020204" pitchFamily="34" charset="0"/>
                <a:ea typeface="Geneva" panose="020B0503030404040204"/>
                <a:cs typeface="Arial" panose="020B0604020202020204" pitchFamily="34" charset="0"/>
              </a:rPr>
              <a:t>Nicotine analogues work directly at the level of the nicotine receptors in the brain that nicotine normally attaches to (specifically, the </a:t>
            </a:r>
            <a:r>
              <a:rPr lang="en-US" sz="1200" dirty="0">
                <a:effectLst/>
                <a:latin typeface="Arial" panose="020B0604020202020204" pitchFamily="34" charset="0"/>
                <a:ea typeface="Geneva" panose="020B0503030404040204"/>
                <a:cs typeface="Arial" panose="020B0604020202020204" pitchFamily="34" charset="0"/>
                <a:sym typeface="Symbol" panose="05050102010706020507" pitchFamily="18" charset="2"/>
              </a:rPr>
              <a:t></a:t>
            </a:r>
            <a:r>
              <a:rPr lang="en-US" sz="1200" dirty="0">
                <a:effectLst/>
                <a:latin typeface="Arial" panose="020B0604020202020204" pitchFamily="34" charset="0"/>
                <a:ea typeface="Geneva" panose="020B0503030404040204"/>
                <a:cs typeface="Arial" panose="020B0604020202020204" pitchFamily="34" charset="0"/>
              </a:rPr>
              <a:t>4</a:t>
            </a:r>
            <a:r>
              <a:rPr lang="en-US" sz="1200" dirty="0">
                <a:effectLst/>
                <a:latin typeface="Arial" panose="020B0604020202020204" pitchFamily="34" charset="0"/>
                <a:ea typeface="Geneva" panose="020B0503030404040204"/>
                <a:cs typeface="Arial" panose="020B0604020202020204" pitchFamily="34" charset="0"/>
                <a:sym typeface="Symbol" panose="05050102010706020507" pitchFamily="18" charset="2"/>
              </a:rPr>
              <a:t></a:t>
            </a:r>
            <a:r>
              <a:rPr lang="en-US" sz="1200" dirty="0">
                <a:effectLst/>
                <a:latin typeface="Arial" panose="020B0604020202020204" pitchFamily="34" charset="0"/>
                <a:ea typeface="Geneva" panose="020B0503030404040204"/>
                <a:cs typeface="Arial" panose="020B0604020202020204" pitchFamily="34" charset="0"/>
              </a:rPr>
              <a:t>2 nicotinic </a:t>
            </a:r>
            <a:r>
              <a:rPr lang="en-US" sz="1200" dirty="0" err="1">
                <a:effectLst/>
                <a:latin typeface="Arial" panose="020B0604020202020204" pitchFamily="34" charset="0"/>
                <a:ea typeface="Geneva" panose="020B0503030404040204"/>
                <a:cs typeface="Arial" panose="020B0604020202020204" pitchFamily="34" charset="0"/>
              </a:rPr>
              <a:t>ACh</a:t>
            </a:r>
            <a:r>
              <a:rPr lang="en-US" sz="1200" dirty="0">
                <a:effectLst/>
                <a:latin typeface="Arial" panose="020B0604020202020204" pitchFamily="34" charset="0"/>
                <a:ea typeface="Geneva" panose="020B0503030404040204"/>
                <a:cs typeface="Arial" panose="020B0604020202020204" pitchFamily="34" charset="0"/>
              </a:rPr>
              <a:t> receptor).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i="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Varenicline woks in two ways to help people stop smoking: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[Read slide aloud]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b="1" dirty="0">
                <a:effectLst/>
                <a:latin typeface="Arial" panose="020B0604020202020204" pitchFamily="34" charset="0"/>
                <a:ea typeface="MS PGothic" panose="020B0600070205080204" pitchFamily="34" charset="-128"/>
                <a:cs typeface="Arial" panose="020B0604020202020204" pitchFamily="34" charset="0"/>
              </a:rPr>
              <a:t>Reduces nicotine withdrawal symptoms and cravings </a:t>
            </a:r>
            <a:r>
              <a:rPr lang="en-GB" sz="1200" dirty="0">
                <a:effectLst/>
                <a:latin typeface="Arial" panose="020B0604020202020204" pitchFamily="34" charset="0"/>
                <a:ea typeface="MS PGothic" panose="020B0600070205080204" pitchFamily="34" charset="-128"/>
                <a:cs typeface="Arial" panose="020B0604020202020204" pitchFamily="34" charset="0"/>
              </a:rPr>
              <a:t>by partially stimulating nicotine receptors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b="1" dirty="0">
                <a:effectLst/>
                <a:latin typeface="Arial" panose="020B0604020202020204" pitchFamily="34" charset="0"/>
                <a:ea typeface="MS PGothic" panose="020B0600070205080204" pitchFamily="34" charset="-128"/>
                <a:cs typeface="Arial" panose="020B0604020202020204" pitchFamily="34" charset="0"/>
              </a:rPr>
              <a:t>Blocks some of the ‘rewarding’ effects of smoking. Meaning less pleasure, enjoyment when you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Varenicline reduces cravings/urges to smoke. In addition, if a patient does smoke, they no longer get the reinforcing pleasurable effects of tobacco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There is more information on varenicline in the stop smoking medications sheet and also on our online course on stop smoking medications.  </a:t>
            </a:r>
            <a:r>
              <a:rPr lang="en-CA" sz="1200" dirty="0">
                <a:effectLst/>
                <a:latin typeface="Arial" panose="020B0604020202020204" pitchFamily="34" charset="0"/>
                <a:ea typeface="Geneva" panose="020B0503030404040204"/>
                <a:cs typeface="Arial" panose="020B0604020202020204" pitchFamily="34" charset="0"/>
              </a:rPr>
              <a:t>Should varenicline or a medication with a similar mechanism of action become available, the NCSCT will issue new training. </a:t>
            </a: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Sources: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Varenicline for smoking cessation and reduction in people with severe mental illnesses: systematic review and meta-analysis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Qi Wu</a:t>
            </a:r>
            <a:r>
              <a:rPr lang="en-CA" sz="1200" dirty="0">
                <a:effectLst/>
                <a:latin typeface="Arial" panose="020B0604020202020204" pitchFamily="34" charset="0"/>
                <a:ea typeface="Geneva" panose="020B0503030404040204"/>
                <a:cs typeface="Arial" panose="020B0604020202020204" pitchFamily="34" charset="0"/>
              </a:rPr>
              <a:t>,</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4"/>
              </a:rPr>
              <a:t>Simon Gilbody</a:t>
            </a:r>
            <a:r>
              <a:rPr lang="en-CA" sz="1200" dirty="0">
                <a:effectLst/>
                <a:latin typeface="Arial" panose="020B0604020202020204" pitchFamily="34" charset="0"/>
                <a:ea typeface="Geneva" panose="020B0503030404040204"/>
                <a:cs typeface="Arial" panose="020B0604020202020204" pitchFamily="34" charset="0"/>
              </a:rPr>
              <a:t>,</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5"/>
              </a:rPr>
              <a:t>Emily Peckham</a:t>
            </a:r>
            <a:r>
              <a:rPr lang="en-CA" sz="1200" dirty="0">
                <a:effectLst/>
                <a:latin typeface="Arial" panose="020B0604020202020204" pitchFamily="34" charset="0"/>
                <a:ea typeface="Geneva" panose="020B0503030404040204"/>
                <a:cs typeface="Arial" panose="020B0604020202020204" pitchFamily="34" charset="0"/>
              </a:rPr>
              <a:t>,</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6"/>
              </a:rPr>
              <a:t>Sally Brabyn</a:t>
            </a:r>
            <a:r>
              <a:rPr lang="en-CA" sz="1200" dirty="0">
                <a:effectLst/>
                <a:latin typeface="Arial" panose="020B0604020202020204" pitchFamily="34" charset="0"/>
                <a:ea typeface="Geneva" panose="020B0503030404040204"/>
                <a:cs typeface="Arial" panose="020B0604020202020204" pitchFamily="34" charset="0"/>
              </a:rPr>
              <a:t>,</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7"/>
              </a:rPr>
              <a:t>Steve Parrott</a:t>
            </a:r>
            <a:r>
              <a:rPr lang="en-CA" sz="1200" dirty="0">
                <a:effectLst/>
                <a:latin typeface="Arial" panose="020B0604020202020204" pitchFamily="34" charset="0"/>
                <a:ea typeface="Geneva" panose="020B0503030404040204"/>
                <a:cs typeface="Arial" panose="020B0604020202020204" pitchFamily="34" charset="0"/>
              </a:rPr>
              <a:t> First published: 04 April 2016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err="1">
                <a:effectLst/>
                <a:latin typeface="Arial" panose="020B0604020202020204" pitchFamily="34" charset="0"/>
                <a:ea typeface="Geneva" panose="020B0503030404040204"/>
                <a:cs typeface="Arial" panose="020B0604020202020204" pitchFamily="34" charset="0"/>
              </a:rPr>
              <a:t>Evins</a:t>
            </a:r>
            <a:r>
              <a:rPr lang="en-CA" sz="1200" dirty="0">
                <a:effectLst/>
                <a:latin typeface="Arial" panose="020B0604020202020204" pitchFamily="34" charset="0"/>
                <a:ea typeface="Geneva" panose="020B0503030404040204"/>
                <a:cs typeface="Arial" panose="020B0604020202020204" pitchFamily="34" charset="0"/>
              </a:rPr>
              <a:t> AE, </a:t>
            </a:r>
            <a:r>
              <a:rPr lang="en-CA" sz="1200" dirty="0" err="1">
                <a:effectLst/>
                <a:latin typeface="Arial" panose="020B0604020202020204" pitchFamily="34" charset="0"/>
                <a:ea typeface="Geneva" panose="020B0503030404040204"/>
                <a:cs typeface="Arial" panose="020B0604020202020204" pitchFamily="34" charset="0"/>
              </a:rPr>
              <a:t>Benowitz</a:t>
            </a:r>
            <a:r>
              <a:rPr lang="en-CA" sz="1200" dirty="0">
                <a:effectLst/>
                <a:latin typeface="Arial" panose="020B0604020202020204" pitchFamily="34" charset="0"/>
                <a:ea typeface="Geneva" panose="020B0503030404040204"/>
                <a:cs typeface="Arial" panose="020B0604020202020204" pitchFamily="34" charset="0"/>
              </a:rPr>
              <a:t> NL, West R, Russ C, McRae T, Lawrence D, </a:t>
            </a:r>
            <a:r>
              <a:rPr lang="en-CA" sz="1200" dirty="0" err="1">
                <a:effectLst/>
                <a:latin typeface="Arial" panose="020B0604020202020204" pitchFamily="34" charset="0"/>
                <a:ea typeface="Geneva" panose="020B0503030404040204"/>
                <a:cs typeface="Arial" panose="020B0604020202020204" pitchFamily="34" charset="0"/>
              </a:rPr>
              <a:t>Krishen</a:t>
            </a:r>
            <a:r>
              <a:rPr lang="en-CA" sz="1200" dirty="0">
                <a:effectLst/>
                <a:latin typeface="Arial" panose="020B0604020202020204" pitchFamily="34" charset="0"/>
                <a:ea typeface="Geneva" panose="020B0503030404040204"/>
                <a:cs typeface="Arial" panose="020B0604020202020204" pitchFamily="34" charset="0"/>
              </a:rPr>
              <a:t> A, St Aubin L, </a:t>
            </a:r>
            <a:r>
              <a:rPr lang="en-CA" sz="1200" dirty="0" err="1">
                <a:effectLst/>
                <a:latin typeface="Arial" panose="020B0604020202020204" pitchFamily="34" charset="0"/>
                <a:ea typeface="Geneva" panose="020B0503030404040204"/>
                <a:cs typeface="Arial" panose="020B0604020202020204" pitchFamily="34" charset="0"/>
              </a:rPr>
              <a:t>Maravic</a:t>
            </a:r>
            <a:r>
              <a:rPr lang="en-CA" sz="1200" dirty="0">
                <a:effectLst/>
                <a:latin typeface="Arial" panose="020B0604020202020204" pitchFamily="34" charset="0"/>
                <a:ea typeface="Geneva" panose="020B0503030404040204"/>
                <a:cs typeface="Arial" panose="020B0604020202020204" pitchFamily="34" charset="0"/>
              </a:rPr>
              <a:t> MC, </a:t>
            </a:r>
            <a:r>
              <a:rPr lang="en-CA" sz="1200" dirty="0" err="1">
                <a:effectLst/>
                <a:latin typeface="Arial" panose="020B0604020202020204" pitchFamily="34" charset="0"/>
                <a:ea typeface="Geneva" panose="020B0503030404040204"/>
                <a:cs typeface="Arial" panose="020B0604020202020204" pitchFamily="34" charset="0"/>
              </a:rPr>
              <a:t>Anthenelli</a:t>
            </a:r>
            <a:r>
              <a:rPr lang="en-CA" sz="1200" dirty="0">
                <a:effectLst/>
                <a:latin typeface="Arial" panose="020B0604020202020204" pitchFamily="34" charset="0"/>
                <a:ea typeface="Geneva" panose="020B0503030404040204"/>
                <a:cs typeface="Arial" panose="020B0604020202020204" pitchFamily="34" charset="0"/>
              </a:rPr>
              <a:t> RM. Neuropsychiatric Safety and Efficacy of Varenicline, Bupropion, and Nicotine Patch in Smokers With Psychotic, Anxiety, and Mood Disorders in the EAGLES Trial. J Clin </a:t>
            </a:r>
            <a:r>
              <a:rPr lang="en-CA" sz="1200" dirty="0" err="1">
                <a:effectLst/>
                <a:latin typeface="Arial" panose="020B0604020202020204" pitchFamily="34" charset="0"/>
                <a:ea typeface="Geneva" panose="020B0503030404040204"/>
                <a:cs typeface="Arial" panose="020B0604020202020204" pitchFamily="34" charset="0"/>
              </a:rPr>
              <a:t>Psychopharmacol</a:t>
            </a:r>
            <a:r>
              <a:rPr lang="en-CA" sz="1200" dirty="0">
                <a:effectLst/>
                <a:latin typeface="Arial" panose="020B0604020202020204" pitchFamily="34" charset="0"/>
                <a:ea typeface="Geneva" panose="020B0503030404040204"/>
                <a:cs typeface="Arial" panose="020B0604020202020204" pitchFamily="34" charset="0"/>
              </a:rPr>
              <a:t>. 2019 Mar/Apr;39(2):108-116. </a:t>
            </a:r>
            <a:r>
              <a:rPr lang="en-CA" sz="1200" dirty="0" err="1">
                <a:effectLst/>
                <a:latin typeface="Arial" panose="020B0604020202020204" pitchFamily="34" charset="0"/>
                <a:ea typeface="Geneva" panose="020B0503030404040204"/>
                <a:cs typeface="Arial" panose="020B0604020202020204" pitchFamily="34" charset="0"/>
              </a:rPr>
              <a:t>doi</a:t>
            </a:r>
            <a:r>
              <a:rPr lang="en-CA" sz="1200" dirty="0">
                <a:effectLst/>
                <a:latin typeface="Arial" panose="020B0604020202020204" pitchFamily="34" charset="0"/>
                <a:ea typeface="Geneva" panose="020B0503030404040204"/>
                <a:cs typeface="Arial" panose="020B0604020202020204" pitchFamily="34" charset="0"/>
              </a:rPr>
              <a:t>: 10.1097/JCP.0000000000001015. PMID: 30811371; PMCID: PMC6488024.</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err="1">
                <a:effectLst/>
                <a:latin typeface="Arial" panose="020B0604020202020204" pitchFamily="34" charset="0"/>
                <a:ea typeface="Geneva" panose="020B0503030404040204"/>
                <a:cs typeface="Arial" panose="020B0604020202020204" pitchFamily="34" charset="0"/>
              </a:rPr>
              <a:t>Anthenelli</a:t>
            </a:r>
            <a:r>
              <a:rPr lang="en-CA" sz="1200" dirty="0">
                <a:effectLst/>
                <a:latin typeface="Arial" panose="020B0604020202020204" pitchFamily="34" charset="0"/>
                <a:ea typeface="Geneva" panose="020B0503030404040204"/>
                <a:cs typeface="Arial" panose="020B0604020202020204" pitchFamily="34" charset="0"/>
              </a:rPr>
              <a:t> RM, </a:t>
            </a:r>
            <a:r>
              <a:rPr lang="en-CA" sz="1200" dirty="0" err="1">
                <a:effectLst/>
                <a:latin typeface="Arial" panose="020B0604020202020204" pitchFamily="34" charset="0"/>
                <a:ea typeface="Geneva" panose="020B0503030404040204"/>
                <a:cs typeface="Arial" panose="020B0604020202020204" pitchFamily="34" charset="0"/>
              </a:rPr>
              <a:t>Benowitz</a:t>
            </a:r>
            <a:r>
              <a:rPr lang="en-CA" sz="1200" dirty="0">
                <a:effectLst/>
                <a:latin typeface="Arial" panose="020B0604020202020204" pitchFamily="34" charset="0"/>
                <a:ea typeface="Geneva" panose="020B0503030404040204"/>
                <a:cs typeface="Arial" panose="020B0604020202020204" pitchFamily="34" charset="0"/>
              </a:rPr>
              <a:t> NL, West R, St Aubin L, McRae T, Lawrence D, Ascher J, Russ C, </a:t>
            </a:r>
            <a:r>
              <a:rPr lang="en-CA" sz="1200" dirty="0" err="1">
                <a:effectLst/>
                <a:latin typeface="Arial" panose="020B0604020202020204" pitchFamily="34" charset="0"/>
                <a:ea typeface="Geneva" panose="020B0503030404040204"/>
                <a:cs typeface="Arial" panose="020B0604020202020204" pitchFamily="34" charset="0"/>
              </a:rPr>
              <a:t>Krishen</a:t>
            </a:r>
            <a:r>
              <a:rPr lang="en-CA" sz="1200" dirty="0">
                <a:effectLst/>
                <a:latin typeface="Arial" panose="020B0604020202020204" pitchFamily="34" charset="0"/>
                <a:ea typeface="Geneva" panose="020B0503030404040204"/>
                <a:cs typeface="Arial" panose="020B0604020202020204" pitchFamily="34" charset="0"/>
              </a:rPr>
              <a:t> A, </a:t>
            </a:r>
            <a:r>
              <a:rPr lang="en-CA" sz="1200" dirty="0" err="1">
                <a:effectLst/>
                <a:latin typeface="Arial" panose="020B0604020202020204" pitchFamily="34" charset="0"/>
                <a:ea typeface="Geneva" panose="020B0503030404040204"/>
                <a:cs typeface="Arial" panose="020B0604020202020204" pitchFamily="34" charset="0"/>
              </a:rPr>
              <a:t>Evins</a:t>
            </a:r>
            <a:r>
              <a:rPr lang="en-CA" sz="1200" dirty="0">
                <a:effectLst/>
                <a:latin typeface="Arial" panose="020B0604020202020204" pitchFamily="34" charset="0"/>
                <a:ea typeface="Geneva" panose="020B0503030404040204"/>
                <a:cs typeface="Arial" panose="020B0604020202020204" pitchFamily="34" charset="0"/>
              </a:rPr>
              <a:t> AE. Neuropsychiatric safety and efficacy of varenicline, bupropion, and nicotine patch in smokers with and without psychiatric disorders (EAGLES): a double-blind, randomised, placebo-controlled clinical trial. Lancet. 2016 Jun 18;387(10037):2507-20. </a:t>
            </a:r>
            <a:r>
              <a:rPr lang="en-CA" sz="1200" dirty="0" err="1">
                <a:effectLst/>
                <a:latin typeface="Arial" panose="020B0604020202020204" pitchFamily="34" charset="0"/>
                <a:ea typeface="Geneva" panose="020B0503030404040204"/>
                <a:cs typeface="Arial" panose="020B0604020202020204" pitchFamily="34" charset="0"/>
              </a:rPr>
              <a:t>doi</a:t>
            </a:r>
            <a:r>
              <a:rPr lang="en-CA" sz="1200" dirty="0">
                <a:effectLst/>
                <a:latin typeface="Arial" panose="020B0604020202020204" pitchFamily="34" charset="0"/>
                <a:ea typeface="Geneva" panose="020B0503030404040204"/>
                <a:cs typeface="Arial" panose="020B0604020202020204" pitchFamily="34" charset="0"/>
              </a:rPr>
              <a:t>: 10.1016/S0140-6736(16)30272-0. </a:t>
            </a:r>
            <a:r>
              <a:rPr lang="en-CA" sz="1200" dirty="0" err="1">
                <a:effectLst/>
                <a:latin typeface="Arial" panose="020B0604020202020204" pitchFamily="34" charset="0"/>
                <a:ea typeface="Geneva" panose="020B0503030404040204"/>
                <a:cs typeface="Arial" panose="020B0604020202020204" pitchFamily="34" charset="0"/>
              </a:rPr>
              <a:t>Epub</a:t>
            </a:r>
            <a:r>
              <a:rPr lang="en-CA" sz="1200" dirty="0">
                <a:effectLst/>
                <a:latin typeface="Arial" panose="020B0604020202020204" pitchFamily="34" charset="0"/>
                <a:ea typeface="Geneva" panose="020B0503030404040204"/>
                <a:cs typeface="Arial" panose="020B0604020202020204" pitchFamily="34" charset="0"/>
              </a:rPr>
              <a:t> 2016 Apr 22. PMID: 27116918.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176208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0968D-B8B2-FD20-CCEF-E71A69A558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C48EE3-F4A6-79EE-4D6A-2C8BB93820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59E22-5E91-258B-ECF0-1A7550C34CC9}"/>
              </a:ext>
            </a:extLst>
          </p:cNvPr>
          <p:cNvSpPr>
            <a:spLocks noGrp="1"/>
          </p:cNvSpPr>
          <p:nvPr>
            <p:ph type="body" idx="1"/>
          </p:nvPr>
        </p:nvSpPr>
        <p:spPr/>
        <p:txBody>
          <a:bodyPr/>
          <a:lstStyle/>
          <a:p>
            <a:pPr marL="171450" indent="-171450" eaLnBrk="1" hangingPunct="1">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All inpatients who smoke should be provided with medications or aids to support a quit attempt or temporary abstinence</a:t>
            </a:r>
          </a:p>
          <a:p>
            <a:pPr marL="171450" indent="-171450" eaLnBrk="1" hangingPunct="1">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NRT, vapes and varenicline are the most commonly used aids.</a:t>
            </a:r>
            <a:r>
              <a:rPr lang="en-US" dirty="0">
                <a:solidFill>
                  <a:schemeClr val="accent4">
                    <a:lumMod val="75000"/>
                    <a:lumOff val="25000"/>
                  </a:schemeClr>
                </a:solidFill>
                <a:latin typeface="Arial" panose="020B0604020202020204" pitchFamily="34" charset="0"/>
                <a:cs typeface="Arial" panose="020B0604020202020204" pitchFamily="34" charset="0"/>
              </a:rPr>
              <a:t> (</a:t>
            </a:r>
            <a:r>
              <a:rPr lang="en-US" i="1" dirty="0">
                <a:solidFill>
                  <a:schemeClr val="accent4">
                    <a:lumMod val="75000"/>
                    <a:lumOff val="25000"/>
                  </a:schemeClr>
                </a:solidFill>
                <a:latin typeface="Arial" panose="020B0604020202020204" pitchFamily="34" charset="0"/>
                <a:cs typeface="Arial" panose="020B0604020202020204" pitchFamily="34" charset="0"/>
              </a:rPr>
              <a:t>DR  - clarify that vapes are the most popular stopping aid in the wider general population and NRT and varenicline the post popular in stop smoking services  - rather than they are the most commonly used aids in inpatient settings) </a:t>
            </a:r>
          </a:p>
          <a:p>
            <a:pPr marL="0" indent="0">
              <a:buClr>
                <a:schemeClr val="accent5"/>
              </a:buClr>
              <a:buSzPct val="80000"/>
              <a:buFont typeface="Arial" panose="020B0604020202020204" pitchFamily="34" charset="0"/>
              <a:buNone/>
            </a:pPr>
            <a:endParaRPr lang="en-US" dirty="0">
              <a:solidFill>
                <a:schemeClr val="accent4">
                  <a:lumMod val="75000"/>
                  <a:lumOff val="25000"/>
                </a:schemeClr>
              </a:solidFill>
              <a:latin typeface="Arial" panose="020B0604020202020204" pitchFamily="34" charset="0"/>
              <a:cs typeface="Arial" panose="020B0604020202020204" pitchFamily="34" charset="0"/>
            </a:endParaRPr>
          </a:p>
          <a:p>
            <a:pPr marL="171450" indent="-171450">
              <a:buClr>
                <a:schemeClr val="accent5"/>
              </a:buClr>
              <a:buSzPct val="80000"/>
              <a:buFont typeface="Arial" panose="020B0604020202020204" pitchFamily="34" charset="0"/>
              <a:buChar char="•"/>
            </a:pPr>
            <a:r>
              <a:rPr lang="en-US" dirty="0">
                <a:solidFill>
                  <a:schemeClr val="accent4">
                    <a:lumMod val="75000"/>
                    <a:lumOff val="25000"/>
                  </a:schemeClr>
                </a:solidFill>
                <a:latin typeface="Arial" panose="020B0604020202020204" pitchFamily="34" charset="0"/>
                <a:cs typeface="Arial" panose="020B0604020202020204" pitchFamily="34" charset="0"/>
              </a:rPr>
              <a:t>They</a:t>
            </a:r>
            <a:r>
              <a:rPr lang="en-US" sz="1200" dirty="0">
                <a:solidFill>
                  <a:schemeClr val="accent4">
                    <a:lumMod val="75000"/>
                    <a:lumOff val="25000"/>
                  </a:schemeClr>
                </a:solidFill>
                <a:latin typeface="Arial" panose="020B0604020202020204" pitchFamily="34" charset="0"/>
                <a:cs typeface="Arial" panose="020B0604020202020204" pitchFamily="34" charset="0"/>
              </a:rPr>
              <a:t> are safe to use and there is strong evidence to support their role in increasing success with stopping.</a:t>
            </a:r>
          </a:p>
          <a:p>
            <a:pPr marL="171450" indent="-171450">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Not a magic bullet! </a:t>
            </a:r>
            <a:r>
              <a:rPr lang="mr-IN" sz="1200" dirty="0">
                <a:solidFill>
                  <a:schemeClr val="accent4">
                    <a:lumMod val="75000"/>
                    <a:lumOff val="25000"/>
                  </a:schemeClr>
                </a:solidFill>
                <a:latin typeface="Arial" panose="020B0604020202020204" pitchFamily="34" charset="0"/>
              </a:rPr>
              <a:t>–</a:t>
            </a:r>
            <a:r>
              <a:rPr lang="en-US" sz="1200" dirty="0">
                <a:solidFill>
                  <a:schemeClr val="accent4">
                    <a:lumMod val="75000"/>
                    <a:lumOff val="25000"/>
                  </a:schemeClr>
                </a:solidFill>
                <a:latin typeface="Arial" panose="020B0604020202020204" pitchFamily="34" charset="0"/>
                <a:cs typeface="Arial" panose="020B0604020202020204" pitchFamily="34" charset="0"/>
              </a:rPr>
              <a:t> but assist with managing withdrawal symptoms and cravings.</a:t>
            </a:r>
          </a:p>
          <a:p>
            <a:pPr marL="171450" indent="-171450">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They are often not used correctly.</a:t>
            </a:r>
            <a:r>
              <a:rPr lang="en-US" dirty="0">
                <a:solidFill>
                  <a:schemeClr val="accent4">
                    <a:lumMod val="75000"/>
                    <a:lumOff val="25000"/>
                  </a:schemeClr>
                </a:solidFill>
                <a:latin typeface="Arial" panose="020B0604020202020204" pitchFamily="34" charset="0"/>
                <a:cs typeface="Arial" panose="020B0604020202020204" pitchFamily="34" charset="0"/>
              </a:rPr>
              <a:t> </a:t>
            </a:r>
            <a:endParaRPr lang="en-US" sz="1200" dirty="0">
              <a:solidFill>
                <a:schemeClr val="accent4">
                  <a:lumMod val="75000"/>
                  <a:lumOff val="25000"/>
                </a:schemeClr>
              </a:solidFill>
              <a:latin typeface="Arial" panose="020B0604020202020204" pitchFamily="34" charset="0"/>
              <a:cs typeface="Arial" panose="020B0604020202020204" pitchFamily="34" charset="0"/>
            </a:endParaRPr>
          </a:p>
          <a:p>
            <a:pPr marL="171450" indent="-171450">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Any acute side effects can be effectively managed for most patients.</a:t>
            </a:r>
          </a:p>
          <a:p>
            <a:pPr marL="171450" indent="-171450">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Medication should be provided for at least 10-12 weeks and extend as needed to support cessation.</a:t>
            </a: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88E74DF-2DDD-9FE3-666C-9F0E98A39B2F}"/>
              </a:ext>
            </a:extLst>
          </p:cNvPr>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24494164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latin typeface="Arial" panose="020B0604020202020204" pitchFamily="34" charset="0"/>
                <a:cs typeface="Arial" panose="020B0604020202020204" pitchFamily="34" charset="0"/>
              </a:rPr>
              <a:t>Invite any questions about content covered so far.</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1264164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On screen are supplemental resources on tobacco dependence aids</a:t>
            </a:r>
            <a:r>
              <a:rPr lang="en-US" baseline="0" dirty="0">
                <a:latin typeface="Arial" panose="020B0604020202020204" pitchFamily="34" charset="0"/>
                <a:cs typeface="Arial" panose="020B0604020202020204" pitchFamily="34" charset="0"/>
              </a:rPr>
              <a:t> to signpost you to.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The NCSCT quick reference sheet.</a:t>
            </a:r>
          </a:p>
          <a:p>
            <a:endParaRPr lang="en-US" baseline="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Additionally, the NCSCT website has a stop smoking medication section with links to the UK medicine product specifications and key reference papers. The UK medicines website is an excellent resource for information on stop smoking medications.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Also refer to the Maudsley Prescribing Guidelines as there should be a copy readily available on most wards </a:t>
            </a:r>
          </a:p>
          <a:p>
            <a:endParaRPr lang="en-US"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1583682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CB33A-A85B-E4E9-1C2A-AE08F522B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36B2F7-72BD-C611-0826-E406516A98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37702F-F0B3-2504-B6BA-0FF77EE106C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F9C426B-C118-259F-79EC-0842163D7049}"/>
              </a:ext>
            </a:extLst>
          </p:cNvPr>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500448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D660A1C8-2D97-4342-886F-6393895E228C}" type="slidenum">
              <a:rPr lang="en-US" altLang="en-US" sz="1200">
                <a:solidFill>
                  <a:srgbClr val="000000"/>
                </a:solidFill>
                <a:ea typeface="ＭＳ Ｐゴシック" pitchFamily="34" charset="-128"/>
              </a:rPr>
              <a:pPr algn="r"/>
              <a:t>3</a:t>
            </a:fld>
            <a:endParaRPr lang="en-US" altLang="en-US" sz="1200">
              <a:solidFill>
                <a:srgbClr val="000000"/>
              </a:solidFill>
              <a:ea typeface="ＭＳ Ｐゴシック" pitchFamily="34" charset="-128"/>
            </a:endParaRPr>
          </a:p>
        </p:txBody>
      </p:sp>
      <p:sp>
        <p:nvSpPr>
          <p:cNvPr id="487427" name="Rectangle 2"/>
          <p:cNvSpPr>
            <a:spLocks noGrp="1" noRot="1" noChangeAspect="1" noChangeArrowheads="1" noTextEdit="1"/>
          </p:cNvSpPr>
          <p:nvPr>
            <p:ph type="sldImg"/>
          </p:nvPr>
        </p:nvSpPr>
        <p:spPr bwMode="auto">
          <a:xfrm>
            <a:off x="1662113" y="520700"/>
            <a:ext cx="3608387" cy="2705100"/>
          </a:xfrm>
          <a:noFill/>
          <a:ln>
            <a:solidFill>
              <a:srgbClr val="000000"/>
            </a:solidFill>
            <a:miter lim="800000"/>
            <a:headEnd/>
            <a:tailEnd/>
          </a:ln>
        </p:spPr>
      </p:sp>
      <p:sp>
        <p:nvSpPr>
          <p:cNvPr id="370691" name="Rectangle 3"/>
          <p:cNvSpPr>
            <a:spLocks noGrp="1" noChangeArrowheads="1"/>
          </p:cNvSpPr>
          <p:nvPr>
            <p:ph type="body" idx="1"/>
          </p:nvPr>
        </p:nvSpPr>
        <p:spPr>
          <a:xfrm>
            <a:off x="503238" y="3462338"/>
            <a:ext cx="6029325" cy="5043487"/>
          </a:xfrm>
        </p:spPr>
        <p:txBody>
          <a:bodyPr/>
          <a:lstStyle/>
          <a:p>
            <a:pPr eaLnBrk="1" fontAlgn="auto" hangingPunct="1">
              <a:spcBef>
                <a:spcPts val="0"/>
              </a:spcBef>
              <a:spcAft>
                <a:spcPts val="0"/>
              </a:spcAft>
              <a:defRPr/>
            </a:pPr>
            <a:r>
              <a:rPr lang="en-US" b="1" i="1" dirty="0" err="1">
                <a:solidFill>
                  <a:schemeClr val="accent1"/>
                </a:solidFill>
                <a:effectLst>
                  <a:outerShdw blurRad="38100" dist="38100" dir="2700000" algn="tl">
                    <a:srgbClr val="C0C0C0"/>
                  </a:outerShdw>
                </a:effectLst>
              </a:rPr>
              <a:t>Nioctine</a:t>
            </a:r>
            <a:r>
              <a:rPr lang="en-US" b="1" i="1" dirty="0">
                <a:solidFill>
                  <a:schemeClr val="accent1"/>
                </a:solidFill>
                <a:effectLst>
                  <a:outerShdw blurRad="38100" dist="38100" dir="2700000" algn="tl">
                    <a:srgbClr val="C0C0C0"/>
                  </a:outerShdw>
                </a:effectLst>
              </a:rPr>
              <a:t> analogues p</a:t>
            </a:r>
            <a:r>
              <a:rPr lang="en-US" b="1" dirty="0"/>
              <a:t>rovides relief from craving and withdrawal – </a:t>
            </a:r>
            <a:r>
              <a:rPr lang="en-US" b="1" i="1" dirty="0">
                <a:solidFill>
                  <a:schemeClr val="accent1"/>
                </a:solidFill>
              </a:rPr>
              <a:t>agonist</a:t>
            </a:r>
            <a:r>
              <a:rPr lang="en-US" b="1" dirty="0">
                <a:solidFill>
                  <a:schemeClr val="accent1"/>
                </a:solidFill>
              </a:rPr>
              <a:t> </a:t>
            </a:r>
            <a:r>
              <a:rPr lang="en-US" b="1" dirty="0"/>
              <a:t>effect</a:t>
            </a:r>
          </a:p>
          <a:p>
            <a:pPr eaLnBrk="1" fontAlgn="auto" hangingPunct="1">
              <a:spcBef>
                <a:spcPts val="0"/>
              </a:spcBef>
              <a:spcAft>
                <a:spcPts val="0"/>
              </a:spcAft>
              <a:buClr>
                <a:srgbClr val="FF9900"/>
              </a:buClr>
              <a:defRPr/>
            </a:pPr>
            <a:r>
              <a:rPr lang="en-US" b="1" dirty="0"/>
              <a:t>Basket goes through the hoop only 50% of the time</a:t>
            </a:r>
          </a:p>
          <a:p>
            <a:pPr eaLnBrk="1" fontAlgn="auto" hangingPunct="1">
              <a:spcBef>
                <a:spcPts val="0"/>
              </a:spcBef>
              <a:spcAft>
                <a:spcPts val="0"/>
              </a:spcAft>
              <a:buClr>
                <a:srgbClr val="FF9900"/>
              </a:buClr>
              <a:defRPr/>
            </a:pPr>
            <a:endParaRPr lang="en-US" b="1" dirty="0"/>
          </a:p>
          <a:p>
            <a:pPr eaLnBrk="1" fontAlgn="auto" hangingPunct="1">
              <a:spcBef>
                <a:spcPts val="0"/>
              </a:spcBef>
              <a:spcAft>
                <a:spcPts val="0"/>
              </a:spcAft>
              <a:buClr>
                <a:srgbClr val="FF9900"/>
              </a:buClr>
              <a:defRPr/>
            </a:pPr>
            <a:r>
              <a:rPr lang="en-US" b="1" dirty="0"/>
              <a:t> Blocks satisfaction and rewarding effects of nicotine – </a:t>
            </a:r>
            <a:r>
              <a:rPr lang="en-US" b="1" i="1" dirty="0">
                <a:solidFill>
                  <a:schemeClr val="accent1"/>
                </a:solidFill>
              </a:rPr>
              <a:t>antagonist</a:t>
            </a:r>
            <a:r>
              <a:rPr lang="en-US" b="1" dirty="0">
                <a:solidFill>
                  <a:schemeClr val="accent1"/>
                </a:solidFill>
              </a:rPr>
              <a:t> </a:t>
            </a:r>
            <a:r>
              <a:rPr lang="en-US" b="1" dirty="0"/>
              <a:t>effect</a:t>
            </a:r>
            <a:endParaRPr lang="en-US" dirty="0"/>
          </a:p>
          <a:p>
            <a:pPr eaLnBrk="1" fontAlgn="auto" hangingPunct="1">
              <a:lnSpc>
                <a:spcPct val="60000"/>
              </a:lnSpc>
              <a:spcBef>
                <a:spcPts val="0"/>
              </a:spcBef>
              <a:spcAft>
                <a:spcPts val="0"/>
              </a:spcAft>
              <a:buSzPct val="150000"/>
              <a:defRPr/>
            </a:pPr>
            <a:endParaRPr lang="en-US" b="1" dirty="0">
              <a:sym typeface="Symbol" pitchFamily="18" charset="2"/>
            </a:endParaRPr>
          </a:p>
          <a:p>
            <a:pPr eaLnBrk="1" fontAlgn="auto" hangingPunct="1">
              <a:spcBef>
                <a:spcPts val="0"/>
              </a:spcBef>
              <a:spcAft>
                <a:spcPts val="0"/>
              </a:spcAft>
              <a:defRPr/>
            </a:pPr>
            <a:r>
              <a:rPr lang="en-US" b="1" i="1" dirty="0">
                <a:solidFill>
                  <a:schemeClr val="accent1"/>
                </a:solidFill>
                <a:effectLst>
                  <a:outerShdw blurRad="38100" dist="38100" dir="2700000" algn="tl">
                    <a:srgbClr val="C0C0C0"/>
                  </a:outerShdw>
                </a:effectLst>
              </a:rPr>
              <a:t>Patient does not have the craving to smoke and no longer gets that reinforcing pleasure effects:  Only partial dopamine release as receptors are only partially bond by the medication</a:t>
            </a:r>
          </a:p>
          <a:p>
            <a:pPr eaLnBrk="1" fontAlgn="auto" hangingPunct="1">
              <a:spcBef>
                <a:spcPts val="0"/>
              </a:spcBef>
              <a:spcAft>
                <a:spcPts val="0"/>
              </a:spcAft>
              <a:defRPr/>
            </a:pPr>
            <a:endParaRPr lang="en-US" b="1" i="1" dirty="0">
              <a:solidFill>
                <a:schemeClr val="accent1"/>
              </a:solidFill>
              <a:effectLst>
                <a:outerShdw blurRad="38100" dist="38100" dir="2700000" algn="tl">
                  <a:srgbClr val="C0C0C0"/>
                </a:outerShdw>
              </a:effectLst>
            </a:endParaRPr>
          </a:p>
          <a:p>
            <a:pPr eaLnBrk="1" fontAlgn="auto" hangingPunct="1">
              <a:spcBef>
                <a:spcPts val="0"/>
              </a:spcBef>
              <a:spcAft>
                <a:spcPts val="0"/>
              </a:spcAft>
              <a:defRPr/>
            </a:pPr>
            <a:r>
              <a:rPr lang="en-US" b="1" i="1" dirty="0">
                <a:solidFill>
                  <a:schemeClr val="accent1"/>
                </a:solidFill>
                <a:effectLst>
                  <a:outerShdw blurRad="38100" dist="38100" dir="2700000" algn="tl">
                    <a:srgbClr val="C0C0C0"/>
                  </a:outerShdw>
                </a:effectLst>
              </a:rPr>
              <a:t>…is a selective partial agonist </a:t>
            </a:r>
          </a:p>
          <a:p>
            <a:pPr eaLnBrk="1" fontAlgn="auto" hangingPunct="1">
              <a:spcBef>
                <a:spcPts val="0"/>
              </a:spcBef>
              <a:spcAft>
                <a:spcPts val="0"/>
              </a:spcAft>
              <a:defRPr/>
            </a:pPr>
            <a:r>
              <a:rPr lang="en-US" b="1" i="1" dirty="0">
                <a:solidFill>
                  <a:schemeClr val="accent1"/>
                </a:solidFill>
                <a:effectLst>
                  <a:outerShdw blurRad="38100" dist="38100" dir="2700000" algn="tl">
                    <a:srgbClr val="C0C0C0"/>
                  </a:outerShdw>
                </a:effectLst>
              </a:rPr>
              <a:t>of the </a:t>
            </a:r>
            <a:r>
              <a:rPr lang="en-US" b="1" i="1" dirty="0">
                <a:solidFill>
                  <a:schemeClr val="accent1"/>
                </a:solidFill>
                <a:effectLst>
                  <a:outerShdw blurRad="38100" dist="38100" dir="2700000" algn="tl">
                    <a:srgbClr val="C0C0C0"/>
                  </a:outerShdw>
                </a:effectLst>
                <a:sym typeface="Symbol" pitchFamily="18" charset="2"/>
              </a:rPr>
              <a:t>42 nicotinic </a:t>
            </a:r>
            <a:r>
              <a:rPr lang="en-US" b="1" i="1" dirty="0" err="1">
                <a:solidFill>
                  <a:schemeClr val="accent1"/>
                </a:solidFill>
                <a:effectLst>
                  <a:outerShdw blurRad="38100" dist="38100" dir="2700000" algn="tl">
                    <a:srgbClr val="C0C0C0"/>
                  </a:outerShdw>
                </a:effectLst>
                <a:sym typeface="Symbol" pitchFamily="18" charset="2"/>
              </a:rPr>
              <a:t>ACh</a:t>
            </a:r>
            <a:r>
              <a:rPr lang="en-US" b="1" i="1" dirty="0">
                <a:solidFill>
                  <a:schemeClr val="accent1"/>
                </a:solidFill>
                <a:effectLst>
                  <a:outerShdw blurRad="38100" dist="38100" dir="2700000" algn="tl">
                    <a:srgbClr val="C0C0C0"/>
                  </a:outerShdw>
                </a:effectLst>
                <a:sym typeface="Symbol" pitchFamily="18" charset="2"/>
              </a:rPr>
              <a:t> receptor</a:t>
            </a:r>
          </a:p>
          <a:p>
            <a:pPr eaLnBrk="1" fontAlgn="auto" hangingPunct="1">
              <a:spcBef>
                <a:spcPts val="0"/>
              </a:spcBef>
              <a:spcAft>
                <a:spcPts val="0"/>
              </a:spcAft>
              <a:defRPr/>
            </a:pPr>
            <a:endParaRPr lang="en-US" b="1" dirty="0"/>
          </a:p>
        </p:txBody>
      </p:sp>
    </p:spTree>
    <p:extLst>
      <p:ext uri="{BB962C8B-B14F-4D97-AF65-F5344CB8AC3E}">
        <p14:creationId xmlns:p14="http://schemas.microsoft.com/office/powerpoint/2010/main" val="4131391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1A947-B3E4-0090-C7CC-0D12AF7E847A}"/>
            </a:ext>
          </a:extLst>
        </p:cNvPr>
        <p:cNvGrpSpPr/>
        <p:nvPr/>
      </p:nvGrpSpPr>
      <p:grpSpPr>
        <a:xfrm>
          <a:off x="0" y="0"/>
          <a:ext cx="0" cy="0"/>
          <a:chOff x="0" y="0"/>
          <a:chExt cx="0" cy="0"/>
        </a:xfrm>
      </p:grpSpPr>
      <p:sp>
        <p:nvSpPr>
          <p:cNvPr id="489474" name="Rectangle 7">
            <a:extLst>
              <a:ext uri="{FF2B5EF4-FFF2-40B4-BE49-F238E27FC236}">
                <a16:creationId xmlns:a16="http://schemas.microsoft.com/office/drawing/2014/main" id="{5F5A68F9-6AA6-8F3F-E93E-01C5F976E403}"/>
              </a:ext>
            </a:extLst>
          </p:cNvPr>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947" tIns="47474" rIns="94947" bIns="47474" anchor="b"/>
          <a:lstStyle/>
          <a:p>
            <a:pPr algn="r" eaLnBrk="0" hangingPunct="0">
              <a:spcBef>
                <a:spcPct val="50000"/>
              </a:spcBef>
            </a:pPr>
            <a:fld id="{31F547A5-3B8D-427B-B9E8-AB87F2589733}" type="slidenum">
              <a:rPr lang="en-US" altLang="en-US" sz="1200" b="1">
                <a:solidFill>
                  <a:srgbClr val="A50021"/>
                </a:solidFill>
                <a:latin typeface="Verdana" pitchFamily="34" charset="0"/>
              </a:rPr>
              <a:pPr algn="r" eaLnBrk="0" hangingPunct="0">
                <a:spcBef>
                  <a:spcPct val="50000"/>
                </a:spcBef>
              </a:pPr>
              <a:t>4</a:t>
            </a:fld>
            <a:endParaRPr lang="en-US" altLang="en-US" sz="1200" b="1" dirty="0">
              <a:solidFill>
                <a:srgbClr val="A50021"/>
              </a:solidFill>
              <a:latin typeface="Verdana" pitchFamily="34" charset="0"/>
            </a:endParaRPr>
          </a:p>
        </p:txBody>
      </p:sp>
      <p:sp>
        <p:nvSpPr>
          <p:cNvPr id="489475" name="Rectangle 2">
            <a:extLst>
              <a:ext uri="{FF2B5EF4-FFF2-40B4-BE49-F238E27FC236}">
                <a16:creationId xmlns:a16="http://schemas.microsoft.com/office/drawing/2014/main" id="{D16E4EA2-EACE-2E3F-9186-CC9E6B59AEB1}"/>
              </a:ext>
            </a:extLst>
          </p:cNvPr>
          <p:cNvSpPr>
            <a:spLocks noGrp="1" noRot="1" noChangeAspect="1" noChangeArrowheads="1" noTextEdit="1"/>
          </p:cNvSpPr>
          <p:nvPr>
            <p:ph type="sldImg"/>
          </p:nvPr>
        </p:nvSpPr>
        <p:spPr bwMode="auto">
          <a:noFill/>
          <a:ln>
            <a:solidFill>
              <a:srgbClr val="000000"/>
            </a:solidFill>
            <a:miter lim="800000"/>
            <a:headEnd/>
            <a:tailEnd/>
          </a:ln>
        </p:spPr>
      </p:sp>
      <p:sp>
        <p:nvSpPr>
          <p:cNvPr id="489476" name="Rectangle 3">
            <a:extLst>
              <a:ext uri="{FF2B5EF4-FFF2-40B4-BE49-F238E27FC236}">
                <a16:creationId xmlns:a16="http://schemas.microsoft.com/office/drawing/2014/main" id="{435B23AD-3175-68E1-A3CB-1ACD4D7AC574}"/>
              </a:ext>
            </a:extLst>
          </p:cNvPr>
          <p:cNvSpPr>
            <a:spLocks noGrp="1" noChangeArrowheads="1"/>
          </p:cNvSpPr>
          <p:nvPr>
            <p:ph type="body" idx="1"/>
          </p:nvPr>
        </p:nvSpPr>
        <p:spPr bwMode="auto">
          <a:noFill/>
        </p:spPr>
        <p:txBody>
          <a:bodyPr wrap="square" numCol="1" anchor="t" anchorCtr="0" compatLnSpc="1">
            <a:prstTxWarp prst="textNoShape">
              <a:avLst/>
            </a:prstTxWarp>
            <a:normAutofit fontScale="77500" lnSpcReduction="20000"/>
          </a:bodyPr>
          <a:lstStyle/>
          <a:p>
            <a:pPr marL="234950" marR="0" lvl="0" indent="-234950" algn="l" defTabSz="457200" rtl="0" eaLnBrk="1" fontAlgn="base" latinLnBrk="0" hangingPunct="1">
              <a:lnSpc>
                <a:spcPct val="100000"/>
              </a:lnSpc>
              <a:spcBef>
                <a:spcPct val="0"/>
              </a:spcBef>
              <a:spcAft>
                <a:spcPct val="0"/>
              </a:spcAft>
              <a:buClrTx/>
              <a:buSzTx/>
              <a:buFontTx/>
              <a:buNone/>
              <a:tabLst/>
              <a:defRPr/>
            </a:pPr>
            <a:r>
              <a:rPr lang="en-GB" sz="1200" dirty="0">
                <a:effectLst/>
                <a:latin typeface="Arial" panose="020B0604020202020204" pitchFamily="34" charset="0"/>
                <a:ea typeface="Geneva" panose="020B0503030404040204"/>
                <a:cs typeface="Arial" panose="020B0604020202020204" pitchFamily="34" charset="0"/>
              </a:rPr>
              <a:t>Varenicline which has been around since 2006, is currently not available in the UK and Europe. Pfizer, the manufacturer of Champix, announced supply issues. At present, varenicline is not currently</a:t>
            </a: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GB" sz="1200" dirty="0">
                <a:effectLst/>
                <a:latin typeface="Arial" panose="020B0604020202020204" pitchFamily="34" charset="0"/>
                <a:ea typeface="Geneva" panose="020B0503030404040204"/>
                <a:cs typeface="Arial" panose="020B0604020202020204" pitchFamily="34" charset="0"/>
              </a:rPr>
              <a:t>available in the UK and we do not expect for it to be made available in the near future. Given this we are not going to review varenicline in great detail as part of today’s course but did want to ensure you</a:t>
            </a: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GB" sz="1200" dirty="0">
                <a:effectLst/>
                <a:latin typeface="Arial" panose="020B0604020202020204" pitchFamily="34" charset="0"/>
                <a:ea typeface="Geneva" panose="020B0503030404040204"/>
                <a:cs typeface="Arial" panose="020B0604020202020204" pitchFamily="34" charset="0"/>
              </a:rPr>
              <a:t>were aware of how it works and that it’s not currently available.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34950" indent="-234950" eaLnBrk="1" hangingPunct="1">
              <a:spcBef>
                <a:spcPct val="0"/>
              </a:spcBef>
            </a:pPr>
            <a:endParaRPr lang="en-CA" altLang="ja-JP" sz="1200" u="sng" dirty="0">
              <a:latin typeface="Arial" panose="020B0604020202020204" pitchFamily="34" charset="0"/>
              <a:cs typeface="Arial" panose="020B0604020202020204" pitchFamily="34" charset="0"/>
            </a:endParaRPr>
          </a:p>
          <a:p>
            <a:pPr marL="234950" indent="-234950" eaLnBrk="1" hangingPunct="1">
              <a:spcBef>
                <a:spcPct val="0"/>
              </a:spcBef>
            </a:pPr>
            <a:r>
              <a:rPr lang="en-CA" altLang="ja-JP" sz="1200" b="1" u="sng" dirty="0">
                <a:latin typeface="Arial" panose="020B0604020202020204" pitchFamily="34" charset="0"/>
                <a:cs typeface="Arial" panose="020B0604020202020204" pitchFamily="34" charset="0"/>
              </a:rPr>
              <a:t>Key Point:</a:t>
            </a:r>
            <a:r>
              <a:rPr lang="en-CA" altLang="ja-JP" sz="1200" b="1" dirty="0">
                <a:latin typeface="Arial" panose="020B0604020202020204" pitchFamily="34" charset="0"/>
                <a:cs typeface="Arial" panose="020B0604020202020204" pitchFamily="34" charset="0"/>
              </a:rPr>
              <a:t> </a:t>
            </a:r>
          </a:p>
          <a:p>
            <a:pPr marL="234950" indent="-234950" eaLnBrk="1" hangingPunct="1">
              <a:spcBef>
                <a:spcPct val="0"/>
              </a:spcBef>
            </a:pPr>
            <a:r>
              <a:rPr lang="en-CA" altLang="ja-JP" sz="1200" dirty="0">
                <a:latin typeface="Arial" panose="020B0604020202020204" pitchFamily="34" charset="0"/>
                <a:cs typeface="Arial" panose="020B0604020202020204" pitchFamily="34" charset="0"/>
              </a:rPr>
              <a:t>CHAMPIX (varenicline tartrate) is indicated for smoking cessation in adults in conjunction with smoking cessation counselling.</a:t>
            </a:r>
            <a:endParaRPr lang="en-CA" altLang="ja-JP" sz="1200" u="sng" dirty="0">
              <a:latin typeface="Arial" panose="020B0604020202020204" pitchFamily="34" charset="0"/>
              <a:cs typeface="Arial" panose="020B0604020202020204" pitchFamily="34" charset="0"/>
            </a:endParaRPr>
          </a:p>
          <a:p>
            <a:pPr marL="234950" indent="-234950" eaLnBrk="1" hangingPunct="1">
              <a:spcBef>
                <a:spcPct val="0"/>
              </a:spcBef>
            </a:pPr>
            <a:endParaRPr lang="en-CA" altLang="ja-JP" sz="1200" u="sng" dirty="0">
              <a:latin typeface="Arial" panose="020B0604020202020204" pitchFamily="34" charset="0"/>
              <a:cs typeface="Arial" panose="020B0604020202020204" pitchFamily="34" charset="0"/>
            </a:endParaRPr>
          </a:p>
          <a:p>
            <a:pPr marL="234950" indent="-234950" eaLnBrk="1" hangingPunct="1">
              <a:spcBef>
                <a:spcPct val="0"/>
              </a:spcBef>
            </a:pPr>
            <a:r>
              <a:rPr lang="en-CA" altLang="ja-JP" sz="1200" b="1" u="sng" dirty="0">
                <a:latin typeface="Arial" panose="020B0604020202020204" pitchFamily="34" charset="0"/>
                <a:cs typeface="Arial" panose="020B0604020202020204" pitchFamily="34" charset="0"/>
              </a:rPr>
              <a:t>Background:</a:t>
            </a:r>
            <a:r>
              <a:rPr lang="en-CA" altLang="ja-JP" sz="1200" b="1" dirty="0">
                <a:latin typeface="Arial" panose="020B0604020202020204" pitchFamily="34" charset="0"/>
                <a:cs typeface="Arial" panose="020B0604020202020204" pitchFamily="34" charset="0"/>
              </a:rPr>
              <a:t> </a:t>
            </a:r>
          </a:p>
          <a:p>
            <a:pPr marL="234950" indent="-234950" eaLnBrk="1" hangingPunct="1">
              <a:spcBef>
                <a:spcPct val="0"/>
              </a:spcBef>
              <a:buFont typeface="Arial" panose="020B0604020202020204" pitchFamily="34" charset="0"/>
              <a:buChar char="•"/>
            </a:pPr>
            <a:r>
              <a:rPr lang="en-CA" altLang="ja-JP" sz="1200" dirty="0">
                <a:latin typeface="Arial" panose="020B0604020202020204" pitchFamily="34" charset="0"/>
                <a:cs typeface="Arial" panose="020B0604020202020204" pitchFamily="34" charset="0"/>
              </a:rPr>
              <a:t>When prescribing CHAMPIX (varenicline tartrate), physicians also should provide patients with advice and support concerning their attempt at stopping smoking, as smoking cessation therapies appear to be more likely to be successful in conjunction with behavioural interventions.</a:t>
            </a:r>
            <a:r>
              <a:rPr lang="en-CA" altLang="ja-JP" sz="1200" baseline="30000" dirty="0">
                <a:latin typeface="Arial" panose="020B0604020202020204" pitchFamily="34" charset="0"/>
                <a:cs typeface="Arial" panose="020B0604020202020204" pitchFamily="34" charset="0"/>
              </a:rPr>
              <a:t>1,2</a:t>
            </a:r>
            <a:r>
              <a:rPr lang="en-CA" altLang="ja-JP" sz="1200" dirty="0">
                <a:latin typeface="Arial" panose="020B0604020202020204" pitchFamily="34" charset="0"/>
                <a:cs typeface="Arial" panose="020B0604020202020204" pitchFamily="34" charset="0"/>
              </a:rPr>
              <a:t> Patients must choose a date to quit smoking and initiate varenicline treatment 1-2 weeks before this date.</a:t>
            </a:r>
            <a:r>
              <a:rPr lang="en-CA" altLang="ja-JP" sz="1200" baseline="30000" dirty="0">
                <a:latin typeface="Arial" panose="020B0604020202020204" pitchFamily="34" charset="0"/>
                <a:cs typeface="Arial" panose="020B0604020202020204" pitchFamily="34" charset="0"/>
              </a:rPr>
              <a:t>1</a:t>
            </a:r>
          </a:p>
          <a:p>
            <a:pPr marL="234950" indent="-234950" eaLnBrk="1" hangingPunct="1">
              <a:spcBef>
                <a:spcPct val="0"/>
              </a:spcBef>
              <a:buFont typeface="Arial" panose="020B0604020202020204" pitchFamily="34" charset="0"/>
              <a:buChar char="•"/>
            </a:pPr>
            <a:r>
              <a:rPr lang="en-CA" altLang="ja-JP" sz="1200" dirty="0">
                <a:latin typeface="Arial" panose="020B0604020202020204" pitchFamily="34" charset="0"/>
                <a:cs typeface="Arial" panose="020B0604020202020204" pitchFamily="34" charset="0"/>
              </a:rPr>
              <a:t>CHAMPIX (varenicline tartrate) is taken orally, with or without food, with titration according to the following schedule: an initial dose of one 0.5 mg tablet once daily for the first 3 days, then one 0.5 </a:t>
            </a:r>
            <a:r>
              <a:rPr lang="en-CA" altLang="ja-JP" sz="1200" dirty="0">
                <a:solidFill>
                  <a:srgbClr val="FF3300"/>
                </a:solidFill>
                <a:latin typeface="Arial" panose="020B0604020202020204" pitchFamily="34" charset="0"/>
                <a:cs typeface="Arial" panose="020B0604020202020204" pitchFamily="34" charset="0"/>
              </a:rPr>
              <a:t>mg tablet</a:t>
            </a:r>
            <a:r>
              <a:rPr lang="en-CA" altLang="ja-JP" sz="1200" dirty="0">
                <a:latin typeface="Arial" panose="020B0604020202020204" pitchFamily="34" charset="0"/>
                <a:cs typeface="Arial" panose="020B0604020202020204" pitchFamily="34" charset="0"/>
              </a:rPr>
              <a:t> taken in the morning and one 0.5 mg tablet taken in the evening for the next four days up to day 7. After the first 7 days, the dose should be increased to one 1.0 mg tablet in the morning and one 1.0 mg tablet in the evening. Patients who cannot tolerate varenicline may have the dose lowered temporarily or permanently.</a:t>
            </a:r>
            <a:r>
              <a:rPr lang="en-CA" altLang="ja-JP" sz="1200" baseline="30000" dirty="0">
                <a:latin typeface="Arial" panose="020B0604020202020204" pitchFamily="34" charset="0"/>
                <a:cs typeface="Arial" panose="020B0604020202020204" pitchFamily="34" charset="0"/>
              </a:rPr>
              <a:t>1</a:t>
            </a:r>
          </a:p>
          <a:p>
            <a:pPr marL="234950" indent="-234950" eaLnBrk="1" hangingPunct="1">
              <a:spcBef>
                <a:spcPct val="0"/>
              </a:spcBef>
            </a:pPr>
            <a:endParaRPr lang="en-CA" altLang="ja-JP" sz="1200" baseline="30000" dirty="0">
              <a:latin typeface="Arial" panose="020B0604020202020204" pitchFamily="34" charset="0"/>
              <a:cs typeface="Arial" panose="020B0604020202020204" pitchFamily="34" charset="0"/>
            </a:endParaRPr>
          </a:p>
          <a:p>
            <a:pPr marL="234950" indent="-234950" eaLnBrk="1" hangingPunct="1">
              <a:spcBef>
                <a:spcPct val="0"/>
              </a:spcBef>
            </a:pPr>
            <a:endParaRPr lang="en-CA" altLang="ja-JP" sz="1200" baseline="30000" dirty="0">
              <a:latin typeface="Arial" panose="020B0604020202020204" pitchFamily="34" charset="0"/>
              <a:cs typeface="Arial" panose="020B0604020202020204" pitchFamily="34" charset="0"/>
            </a:endParaRP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CA" sz="1200" b="1" dirty="0">
                <a:solidFill>
                  <a:srgbClr val="000000"/>
                </a:solidFill>
                <a:effectLst/>
                <a:latin typeface="Arial" panose="020B0604020202020204" pitchFamily="34" charset="0"/>
                <a:cs typeface="Arial" panose="020B0604020202020204" pitchFamily="34" charset="0"/>
              </a:rPr>
              <a:t>Typically, patients who use varenicline are advised to continue with their usual smoking pattern for the first 7 days of treatment. Since this is not possible in the smokefree hospital setting it</a:t>
            </a: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CA" sz="1200" b="1" dirty="0">
                <a:solidFill>
                  <a:srgbClr val="000000"/>
                </a:solidFill>
                <a:effectLst/>
                <a:latin typeface="Arial" panose="020B0604020202020204" pitchFamily="34" charset="0"/>
                <a:cs typeface="Arial" panose="020B0604020202020204" pitchFamily="34" charset="0"/>
              </a:rPr>
              <a:t>is recommended that patients use NRT during that first week of treatment whilst the varenicline is reaching full therapeutic level. </a:t>
            </a:r>
            <a:endParaRPr lang="en-GB" sz="1200" b="1" dirty="0">
              <a:effectLst/>
              <a:latin typeface="Arial" panose="020B0604020202020204" pitchFamily="34" charset="0"/>
              <a:ea typeface="Geneva" panose="020B0503030404040204"/>
              <a:cs typeface="Arial" panose="020B0604020202020204" pitchFamily="34" charset="0"/>
            </a:endParaRPr>
          </a:p>
          <a:p>
            <a:pPr marL="234950" indent="-234950" eaLnBrk="1" hangingPunct="1">
              <a:spcBef>
                <a:spcPct val="0"/>
              </a:spcBef>
            </a:pPr>
            <a:endParaRPr lang="en-CA" altLang="ja-JP" sz="1200" baseline="30000" dirty="0">
              <a:latin typeface="Arial" panose="020B0604020202020204" pitchFamily="34" charset="0"/>
              <a:cs typeface="Arial" panose="020B0604020202020204" pitchFamily="34" charset="0"/>
            </a:endParaRPr>
          </a:p>
          <a:p>
            <a:pPr marL="234950" indent="-234950" eaLnBrk="1" hangingPunct="1">
              <a:spcBef>
                <a:spcPct val="0"/>
              </a:spcBef>
            </a:pPr>
            <a:endParaRPr lang="en-CA" altLang="ja-JP" sz="1200" dirty="0">
              <a:latin typeface="Arial" panose="020B0604020202020204" pitchFamily="34" charset="0"/>
              <a:cs typeface="Arial" panose="020B0604020202020204" pitchFamily="34" charset="0"/>
            </a:endParaRPr>
          </a:p>
          <a:p>
            <a:pPr marL="234950" indent="-234950" eaLnBrk="1" hangingPunct="1">
              <a:spcBef>
                <a:spcPct val="0"/>
              </a:spcBef>
            </a:pPr>
            <a:r>
              <a:rPr lang="en-CA" altLang="ja-JP" sz="1200" b="1" u="sng" dirty="0">
                <a:latin typeface="Arial" panose="020B0604020202020204" pitchFamily="34" charset="0"/>
                <a:cs typeface="Arial" panose="020B0604020202020204" pitchFamily="34" charset="0"/>
              </a:rPr>
              <a:t>References:</a:t>
            </a:r>
            <a:endParaRPr lang="fr-CA" altLang="ja-JP" sz="1200" b="1" u="sng" dirty="0">
              <a:latin typeface="Arial" panose="020B0604020202020204" pitchFamily="34" charset="0"/>
              <a:cs typeface="Arial" panose="020B0604020202020204" pitchFamily="34" charset="0"/>
            </a:endParaRPr>
          </a:p>
          <a:p>
            <a:pPr marL="234950" indent="-234950" eaLnBrk="1" hangingPunct="1">
              <a:spcBef>
                <a:spcPct val="0"/>
              </a:spcBef>
              <a:buFont typeface="Arial" panose="020B0604020202020204" pitchFamily="34" charset="0"/>
              <a:buChar char="•"/>
            </a:pPr>
            <a:r>
              <a:rPr lang="en-CA" altLang="ja-JP" sz="1200" dirty="0">
                <a:latin typeface="Arial" panose="020B0604020202020204" pitchFamily="34" charset="0"/>
                <a:cs typeface="Arial" panose="020B0604020202020204" pitchFamily="34" charset="0"/>
              </a:rPr>
              <a:t>CHAMPIX Product Monograph, Pfizer Canada Inc., January 2007.</a:t>
            </a:r>
          </a:p>
          <a:p>
            <a:pPr marL="234950" indent="-234950" eaLnBrk="1" hangingPunct="1">
              <a:spcBef>
                <a:spcPct val="0"/>
              </a:spcBef>
              <a:buFont typeface="Arial" panose="020B0604020202020204" pitchFamily="34" charset="0"/>
              <a:buChar char="•"/>
            </a:pPr>
            <a:r>
              <a:rPr lang="en-CA" altLang="ja-JP" sz="1200" dirty="0">
                <a:latin typeface="Arial" panose="020B0604020202020204" pitchFamily="34" charset="0"/>
                <a:cs typeface="Arial" panose="020B0604020202020204" pitchFamily="34" charset="0"/>
              </a:rPr>
              <a:t>O'Donnell DE </a:t>
            </a:r>
            <a:r>
              <a:rPr lang="en-CA" altLang="ja-JP" sz="1200" i="1" dirty="0">
                <a:latin typeface="Arial" panose="020B0604020202020204" pitchFamily="34" charset="0"/>
                <a:cs typeface="Arial" panose="020B0604020202020204" pitchFamily="34" charset="0"/>
              </a:rPr>
              <a:t>et al. </a:t>
            </a:r>
            <a:r>
              <a:rPr lang="en-CA" altLang="ja-JP" sz="1200" dirty="0">
                <a:latin typeface="Arial" panose="020B0604020202020204" pitchFamily="34" charset="0"/>
                <a:cs typeface="Arial" panose="020B0604020202020204" pitchFamily="34" charset="0"/>
              </a:rPr>
              <a:t>State of the art compendium: Canadian Thoracic Society recommendations for the management of chronic obstructive pulmonary disease. </a:t>
            </a:r>
            <a:r>
              <a:rPr lang="en-CA" altLang="ja-JP" sz="1200" i="1" dirty="0">
                <a:latin typeface="Arial" panose="020B0604020202020204" pitchFamily="34" charset="0"/>
                <a:cs typeface="Arial" panose="020B0604020202020204" pitchFamily="34" charset="0"/>
              </a:rPr>
              <a:t>Can Respir J </a:t>
            </a:r>
            <a:r>
              <a:rPr lang="en-CA" altLang="ja-JP" sz="1200" dirty="0">
                <a:latin typeface="Arial" panose="020B0604020202020204" pitchFamily="34" charset="0"/>
                <a:cs typeface="Arial" panose="020B0604020202020204" pitchFamily="34" charset="0"/>
              </a:rPr>
              <a:t>2004;11(SupplB):3B-59B. </a:t>
            </a:r>
          </a:p>
          <a:p>
            <a:pPr marL="476250" lvl="1" indent="0" eaLnBrk="1" hangingPunct="1">
              <a:spcBef>
                <a:spcPct val="0"/>
              </a:spcBef>
              <a:buFontTx/>
              <a:buNone/>
            </a:pPr>
            <a:endParaRPr lang="en-CA" altLang="ja-JP" sz="1200" dirty="0">
              <a:latin typeface="Arial" panose="020B0604020202020204" pitchFamily="34" charset="0"/>
              <a:cs typeface="Arial" panose="020B0604020202020204" pitchFamily="34" charset="0"/>
            </a:endParaRPr>
          </a:p>
          <a:p>
            <a:pPr marL="234950" indent="-234950" eaLnBrk="1" hangingPunct="1">
              <a:spcBef>
                <a:spcPct val="0"/>
              </a:spcBef>
            </a:pPr>
            <a:endParaRPr lang="en-US" altLang="en-US" sz="1000" dirty="0"/>
          </a:p>
        </p:txBody>
      </p:sp>
    </p:spTree>
    <p:extLst>
      <p:ext uri="{BB962C8B-B14F-4D97-AF65-F5344CB8AC3E}">
        <p14:creationId xmlns:p14="http://schemas.microsoft.com/office/powerpoint/2010/main" val="3801507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BBDD3-05CA-7A48-6EB9-CDA49762A3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4861FD-2A42-090F-CABA-4F27C67830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EA5294-7732-2684-DF9A-BA7093F666F0}"/>
              </a:ext>
            </a:extLst>
          </p:cNvPr>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Cytisine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became available in the UK in January 2024. </a:t>
            </a:r>
            <a:r>
              <a:rPr lang="en-GB" sz="1200" dirty="0">
                <a:effectLst/>
                <a:latin typeface="Arial" panose="020B0604020202020204" pitchFamily="34" charset="0"/>
                <a:cs typeface="Arial" panose="020B0604020202020204" pitchFamily="34" charset="0"/>
              </a:rPr>
              <a:t>A formulation simply called Cytisine </a:t>
            </a:r>
            <a:r>
              <a:rPr lang="en-GB" sz="1200" b="1" dirty="0">
                <a:effectLst/>
                <a:latin typeface="Arial" panose="020B0604020202020204" pitchFamily="34" charset="0"/>
                <a:cs typeface="Arial" panose="020B0604020202020204" pitchFamily="34" charset="0"/>
              </a:rPr>
              <a:t>has received marketing approval by the Medicines and Healthcare products Regulatory Authority (MHRA); </a:t>
            </a:r>
            <a:r>
              <a:rPr lang="en-GB" sz="1200" dirty="0">
                <a:effectLst/>
                <a:latin typeface="Arial" panose="020B0604020202020204" pitchFamily="34" charset="0"/>
                <a:cs typeface="Arial" panose="020B0604020202020204" pitchFamily="34" charset="0"/>
              </a:rPr>
              <a:t>this is the only formulation that currently has a marketing licence in the UK. </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What is it:</a:t>
            </a:r>
          </a:p>
          <a:p>
            <a:pPr marL="171450" indent="-171450">
              <a:buFont typeface="Arial" panose="020B0604020202020204" pitchFamily="34" charset="0"/>
              <a:buChar char="•"/>
            </a:pPr>
            <a:r>
              <a:rPr lang="en-GB" sz="1200" b="0" dirty="0">
                <a:effectLst/>
                <a:latin typeface="Arial" panose="020B0604020202020204" pitchFamily="34" charset="0"/>
                <a:cs typeface="Arial" panose="020B0604020202020204" pitchFamily="34" charset="0"/>
              </a:rPr>
              <a:t>Cytisine is an alkaloid that can be extracted from parts of many plant species, most notably Laburnum seeds.</a:t>
            </a:r>
          </a:p>
          <a:p>
            <a:pPr marL="171450" indent="-171450">
              <a:buFont typeface="Arial" panose="020B0604020202020204" pitchFamily="34" charset="0"/>
              <a:buChar char="•"/>
            </a:pPr>
            <a:r>
              <a:rPr lang="en-GB" sz="1200" b="0" dirty="0">
                <a:effectLst/>
                <a:latin typeface="Arial" panose="020B0604020202020204" pitchFamily="34" charset="0"/>
                <a:cs typeface="Arial" panose="020B0604020202020204" pitchFamily="34" charset="0"/>
              </a:rPr>
              <a:t>There are several formulations of cytisine available in a range of countries, including much of Europe, New Zealand and Canada. </a:t>
            </a:r>
          </a:p>
          <a:p>
            <a:pPr marL="171450" indent="-171450">
              <a:buFont typeface="Arial" panose="020B0604020202020204" pitchFamily="34" charset="0"/>
              <a:buChar char="•"/>
            </a:pPr>
            <a:r>
              <a:rPr lang="en-GB" sz="1200" b="0" dirty="0">
                <a:effectLst/>
                <a:latin typeface="Arial" panose="020B0604020202020204" pitchFamily="34" charset="0"/>
                <a:cs typeface="Arial" panose="020B0604020202020204" pitchFamily="34" charset="0"/>
              </a:rPr>
              <a:t>Cytisine has been available as a smoking cessation medication in many countries in Central and Eastern Europe since the 1970s but until recently was not licensed for sale in the UK.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dirty="0">
                <a:effectLst/>
                <a:latin typeface="Arial" panose="020B0604020202020204" pitchFamily="34" charset="0"/>
                <a:cs typeface="Arial" panose="020B0604020202020204" pitchFamily="34" charset="0"/>
              </a:rPr>
              <a:t>We would advise that patients access the form of cytisine approved by the MHRA and prescribed by a GP rather than online versions, the provenance and authenticity of which are not certain.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dirty="0">
                <a:effectLst/>
                <a:latin typeface="Arial" panose="020B0604020202020204" pitchFamily="34" charset="0"/>
                <a:cs typeface="Arial" panose="020B0604020202020204" pitchFamily="34" charset="0"/>
              </a:rPr>
              <a:t>Cytisine is a safe and effective treatment. On average cytisine increased smoking cessation rates by approximately 75%, compared with a placebo.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dirty="0">
              <a:effectLst/>
              <a:latin typeface="+mn-lt"/>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effectLst/>
              <a:latin typeface="+mn-lt"/>
            </a:endParaRPr>
          </a:p>
          <a:p>
            <a:endParaRPr lang="en-GB" sz="1200" b="0" i="0" kern="1200" dirty="0">
              <a:solidFill>
                <a:schemeClr val="tx1"/>
              </a:solidFill>
              <a:effectLst/>
              <a:latin typeface="+mn-lt"/>
              <a:ea typeface="Geneva" pitchFamily="-109" charset="0"/>
              <a:cs typeface="Geneva" pitchFamily="-109" charset="0"/>
            </a:endParaRPr>
          </a:p>
          <a:p>
            <a:endParaRPr lang="en-GB" sz="1200" b="0" i="0" kern="1200" dirty="0">
              <a:solidFill>
                <a:schemeClr val="tx1"/>
              </a:solidFill>
              <a:effectLst/>
              <a:latin typeface="+mn-lt"/>
              <a:ea typeface="Geneva" pitchFamily="-109" charset="0"/>
            </a:endParaRPr>
          </a:p>
          <a:p>
            <a:endParaRPr lang="en-GB" sz="1200" dirty="0">
              <a:latin typeface="+mn-lt"/>
            </a:endParaRPr>
          </a:p>
          <a:p>
            <a:endParaRPr lang="en-GB" sz="1200" b="0" i="0" kern="1200" dirty="0">
              <a:solidFill>
                <a:schemeClr val="tx1"/>
              </a:solidFill>
              <a:effectLst/>
              <a:latin typeface="+mn-lt"/>
              <a:ea typeface="Geneva" pitchFamily="-109" charset="0"/>
              <a:cs typeface="Geneva" pitchFamily="-109" charset="0"/>
            </a:endParaRPr>
          </a:p>
          <a:p>
            <a:endParaRPr lang="en-CA" sz="1200" b="0" i="0" kern="1200" dirty="0">
              <a:solidFill>
                <a:schemeClr val="tx1"/>
              </a:solidFill>
              <a:effectLst/>
              <a:latin typeface="+mn-lt"/>
              <a:ea typeface="Geneva" pitchFamily="-109" charset="0"/>
              <a:cs typeface="Geneva" pitchFamily="-109" charset="0"/>
            </a:endParaRPr>
          </a:p>
        </p:txBody>
      </p:sp>
      <p:sp>
        <p:nvSpPr>
          <p:cNvPr id="4" name="Slide Number Placeholder 3">
            <a:extLst>
              <a:ext uri="{FF2B5EF4-FFF2-40B4-BE49-F238E27FC236}">
                <a16:creationId xmlns:a16="http://schemas.microsoft.com/office/drawing/2014/main" id="{3E28C210-3432-AAE2-DA82-1F70A430D8A8}"/>
              </a:ext>
            </a:extLst>
          </p:cNvPr>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263936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12091-B571-AE93-FFDF-4B72646F48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BF9419-70E8-75F6-17DF-8E0271ADC7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946B2-FE22-9826-C179-89A23F2FEA31}"/>
              </a:ext>
            </a:extLst>
          </p:cNvPr>
          <p:cNvSpPr>
            <a:spLocks noGrp="1"/>
          </p:cNvSpPr>
          <p:nvPr>
            <p:ph type="body" idx="1"/>
          </p:nvPr>
        </p:nvSpPr>
        <p:spPr/>
        <p:txBody>
          <a:bodyPr>
            <a:normAutofit fontScale="85000" lnSpcReduction="20000"/>
          </a:bodyPr>
          <a:lstStyle/>
          <a:p>
            <a:pPr marL="171450" lvl="0" indent="-171450" algn="just">
              <a:lnSpc>
                <a:spcPct val="115000"/>
              </a:lnSpc>
              <a:spcAft>
                <a:spcPts val="1000"/>
              </a:spcAft>
              <a:buFont typeface="Arial" panose="020B0604020202020204" pitchFamily="34" charset="0"/>
              <a:buChar char="•"/>
            </a:pPr>
            <a:r>
              <a:rPr lang="en-GB" sz="1200" dirty="0">
                <a:effectLst/>
                <a:latin typeface="Arial" panose="020B0604020202020204" pitchFamily="34" charset="0"/>
                <a:ea typeface="Calibri" panose="020F0502020204030204" pitchFamily="34" charset="0"/>
                <a:cs typeface="Arial" panose="020B0604020202020204" pitchFamily="34" charset="0"/>
              </a:rPr>
              <a:t>Cytisine can be added to all other treatments, such as NRT or nicotine vape</a:t>
            </a:r>
          </a:p>
          <a:p>
            <a:pPr marL="171450" lvl="0" indent="-171450">
              <a:lnSpc>
                <a:spcPct val="115000"/>
              </a:lnSpc>
              <a:spcAft>
                <a:spcPts val="1000"/>
              </a:spcAft>
              <a:buFont typeface="Arial" panose="020B0604020202020204" pitchFamily="34" charset="0"/>
              <a:buChar char="•"/>
            </a:pPr>
            <a:r>
              <a:rPr lang="en-GB" sz="1200" dirty="0">
                <a:effectLst/>
                <a:latin typeface="Arial" panose="020B0604020202020204" pitchFamily="34" charset="0"/>
                <a:ea typeface="Calibri" panose="020F0502020204030204" pitchFamily="34" charset="0"/>
                <a:cs typeface="Arial" panose="020B0604020202020204" pitchFamily="34" charset="0"/>
              </a:rPr>
              <a:t>Cytisine is more likely to be successful alongside behaviour change support provided by a TDA during and after hospital admission</a:t>
            </a:r>
          </a:p>
          <a:p>
            <a:pPr marL="171450" marR="0" lvl="0" indent="-171450" algn="l" defTabSz="457200" rtl="0" eaLnBrk="0" fontAlgn="base" latinLnBrk="0" hangingPunct="0">
              <a:lnSpc>
                <a:spcPct val="115000"/>
              </a:lnSpc>
              <a:spcBef>
                <a:spcPct val="30000"/>
              </a:spcBef>
              <a:spcAft>
                <a:spcPts val="1000"/>
              </a:spcAft>
              <a:buClrTx/>
              <a:buSzTx/>
              <a:buFont typeface="Arial" panose="020B0604020202020204" pitchFamily="34" charset="0"/>
              <a:buChar char="•"/>
              <a:tabLst/>
              <a:defRPr/>
            </a:pPr>
            <a:r>
              <a:rPr lang="en-GB" dirty="0">
                <a:latin typeface="Arial" panose="020B0604020202020204" pitchFamily="34" charset="0"/>
                <a:cs typeface="Arial" panose="020B0604020202020204" pitchFamily="34" charset="0"/>
              </a:rPr>
              <a:t>It is the least costly tobacco aid – it costs £160 for a full course of treatment</a:t>
            </a:r>
          </a:p>
          <a:p>
            <a:endParaRPr lang="en-US" sz="1200" b="1" baseline="0" dirty="0">
              <a:solidFill>
                <a:schemeClr val="tx1"/>
              </a:solidFill>
              <a:latin typeface="Arial" panose="020B0604020202020204" pitchFamily="34" charset="0"/>
              <a:cs typeface="Arial" panose="020B0604020202020204" pitchFamily="34" charset="0"/>
            </a:endParaRPr>
          </a:p>
          <a:p>
            <a:r>
              <a:rPr lang="en-US" sz="1200" b="1" baseline="0" dirty="0">
                <a:solidFill>
                  <a:schemeClr val="tx1"/>
                </a:solidFill>
                <a:latin typeface="Arial" panose="020B0604020202020204" pitchFamily="34" charset="0"/>
                <a:cs typeface="Arial" panose="020B0604020202020204" pitchFamily="34" charset="0"/>
              </a:rPr>
              <a:t>How it works:</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It works in a similar way to varenicline (Champix), reducing urges to smoke by attaching to some of the same neuronal receptors in the brain that nicotine does.</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200" dirty="0">
              <a:solidFill>
                <a:schemeClr val="tx1"/>
              </a:solidFill>
              <a:latin typeface="Arial" panose="020B0604020202020204" pitchFamily="34" charset="0"/>
              <a:ea typeface="ＭＳ Ｐゴシック" charset="0"/>
              <a:cs typeface="Arial" panose="020B0604020202020204" pitchFamily="34" charset="0"/>
            </a:endParaRPr>
          </a:p>
          <a:p>
            <a:pPr eaLnBrk="1" hangingPunct="1">
              <a:lnSpc>
                <a:spcPct val="90000"/>
              </a:lnSpc>
              <a:buFont typeface="Wingdings" charset="0"/>
              <a:buNone/>
            </a:pPr>
            <a:r>
              <a:rPr lang="en-GB" sz="1200" b="1" dirty="0">
                <a:solidFill>
                  <a:schemeClr val="tx1"/>
                </a:solidFill>
                <a:latin typeface="Arial" panose="020B0604020202020204" pitchFamily="34" charset="0"/>
                <a:ea typeface="ＭＳ Ｐゴシック"/>
                <a:cs typeface="Arial" panose="020B0604020202020204" pitchFamily="34" charset="0"/>
              </a:rPr>
              <a:t>How it is used</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Cytisine is swallowed as a tablet or capsule.</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b="1" dirty="0">
                <a:effectLst/>
                <a:latin typeface="Arial" panose="020B0604020202020204" pitchFamily="34" charset="0"/>
                <a:cs typeface="Arial" panose="020B0604020202020204" pitchFamily="34" charset="0"/>
              </a:rPr>
              <a:t>The standard course of treatment is 25 days</a:t>
            </a:r>
            <a:r>
              <a:rPr lang="en-GB" sz="1200" dirty="0">
                <a:effectLst/>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 </a:t>
            </a:r>
            <a:endParaRPr lang="en-GB" sz="1200" dirty="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solidFill>
                  <a:srgbClr val="000000"/>
                </a:solidFill>
                <a:effectLst/>
                <a:latin typeface="Arial" panose="020B0604020202020204" pitchFamily="34" charset="0"/>
                <a:cs typeface="Arial" panose="020B0604020202020204" pitchFamily="34" charset="0"/>
              </a:rPr>
              <a:t>Typically, patients who use cytisine are advised to continue with their usual smoking pattern for the first 5 days of treatment. Since this is not possible in the smokefree hospital setting it is recommended that patients use NRT during the first five days of treatment whilst the cytisine is reaching full therapeutic level. </a:t>
            </a:r>
            <a:endParaRPr lang="en-GB" sz="1200" dirty="0">
              <a:effectLst/>
              <a:latin typeface="Arial" panose="020B0604020202020204" pitchFamily="34" charset="0"/>
              <a:ea typeface="Geneva" panose="020B0503030404040204"/>
              <a:cs typeface="Arial" panose="020B0604020202020204" pitchFamily="34" charset="0"/>
            </a:endParaRPr>
          </a:p>
          <a:p>
            <a:pPr marL="285750" marR="0" lvl="0" indent="-285750" algn="l" defTabSz="457200">
              <a:lnSpc>
                <a:spcPct val="100000"/>
              </a:lnSpc>
              <a:spcBef>
                <a:spcPct val="30000"/>
              </a:spcBef>
              <a:spcAft>
                <a:spcPct val="0"/>
              </a:spcAft>
              <a:buClrTx/>
              <a:buSzTx/>
              <a:buFont typeface="Arial" panose="020B0604020202020204" pitchFamily="34" charset="0"/>
              <a:buChar char="•"/>
              <a:tabLst/>
              <a:defRPr/>
            </a:pPr>
            <a:endParaRPr lang="en-GB" sz="1200" b="1" dirty="0">
              <a:latin typeface="Arial" panose="020B0604020202020204" pitchFamily="34" charset="0"/>
              <a:ea typeface="ＭＳ Ｐゴシック" charset="0"/>
              <a:cs typeface="Arial" panose="020B0604020202020204" pitchFamily="34" charset="0"/>
            </a:endParaRPr>
          </a:p>
          <a:p>
            <a:pPr marL="171450" indent="-171450">
              <a:buFont typeface="Arial" panose="020B0604020202020204" pitchFamily="34" charset="0"/>
              <a:buChar char="•"/>
            </a:pPr>
            <a:r>
              <a:rPr lang="en-GB" sz="1200" b="1" dirty="0">
                <a:latin typeface="Arial" panose="020B0604020202020204" pitchFamily="34" charset="0"/>
                <a:cs typeface="Arial" panose="020B0604020202020204" pitchFamily="34" charset="0"/>
              </a:rPr>
              <a:t>Smoking should not be continued during treatment as this may make bad reactions worse.</a:t>
            </a:r>
            <a:endParaRPr lang="en-GB" sz="1200" b="1" baseline="0" dirty="0">
              <a:latin typeface="Arial" panose="020B0604020202020204" pitchFamily="34" charset="0"/>
              <a:cs typeface="Arial" panose="020B0604020202020204" pitchFamily="34" charset="0"/>
            </a:endParaRPr>
          </a:p>
          <a:p>
            <a:endParaRPr lang="en-US" sz="1200" baseline="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There is not an evidence base (research examining cytisine use in people with SMI) for this medication in mental health patients, but you would expect to see similar efficacy as varenicline given its similar mechanism of action. However, adherence may be a challenge for some patients because of the dosing regime.</a:t>
            </a:r>
          </a:p>
          <a:p>
            <a:endParaRPr 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06C2BBF8-E97A-240F-3B18-8721DA0D926C}"/>
              </a:ext>
            </a:extLst>
          </p:cNvPr>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1765347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51429-4C6C-6A5D-7037-FB2A2B58A1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D6AB51-580A-883A-D56A-98BD00B993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8C86E8-D85C-C51F-96C0-C8838BC2909E}"/>
              </a:ext>
            </a:extLst>
          </p:cNvPr>
          <p:cNvSpPr>
            <a:spLocks noGrp="1"/>
          </p:cNvSpPr>
          <p:nvPr>
            <p:ph type="body" idx="1"/>
          </p:nvPr>
        </p:nvSpPr>
        <p:spPr/>
        <p:txBody>
          <a:bodyPr>
            <a:normAutofit fontScale="92500" lnSpcReduction="10000"/>
          </a:bodyPr>
          <a:lstStyle/>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Each tablet contains </a:t>
            </a:r>
            <a:r>
              <a:rPr lang="en-GB" sz="1200" b="1" dirty="0">
                <a:effectLst/>
                <a:latin typeface="Arial" panose="020B0604020202020204" pitchFamily="34" charset="0"/>
                <a:cs typeface="Arial" panose="020B0604020202020204" pitchFamily="34" charset="0"/>
              </a:rPr>
              <a:t>1.5mg of cytisine</a:t>
            </a:r>
            <a:r>
              <a:rPr lang="en-GB" sz="1200" dirty="0">
                <a:effectLst/>
                <a:latin typeface="Arial" panose="020B0604020202020204" pitchFamily="34" charset="0"/>
                <a:cs typeface="Arial" panose="020B0604020202020204" pitchFamily="34" charset="0"/>
              </a:rPr>
              <a:t>. One pack of Cytisine contains 100 tablets which is a complete treatment course (25 days).</a:t>
            </a:r>
            <a:r>
              <a:rPr lang="en-GB" sz="1200"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Cytisine should be taken with water according to the schedule on the slide with </a:t>
            </a:r>
            <a:r>
              <a:rPr lang="en-GB" sz="1200" b="1" dirty="0">
                <a:effectLst/>
                <a:latin typeface="Arial" panose="020B0604020202020204" pitchFamily="34" charset="0"/>
                <a:cs typeface="Arial" panose="020B0604020202020204" pitchFamily="34" charset="0"/>
              </a:rPr>
              <a:t>the quit date no later than the fifth day of treatment.</a:t>
            </a:r>
          </a:p>
          <a:p>
            <a:pPr marL="171450" indent="-171450">
              <a:buFont typeface="Arial" panose="020B0604020202020204" pitchFamily="34" charset="0"/>
              <a:buChar char="•"/>
            </a:pPr>
            <a:endParaRPr lang="en-GB" sz="1200" b="1" dirty="0">
              <a:effectLst/>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1" dirty="0">
                <a:effectLst/>
                <a:latin typeface="Arial" panose="020B0604020202020204" pitchFamily="34" charset="0"/>
                <a:cs typeface="Arial" panose="020B0604020202020204" pitchFamily="34" charset="0"/>
              </a:rPr>
              <a:t>If patients forget to use Cytisine </a:t>
            </a:r>
            <a:r>
              <a:rPr lang="en-GB" sz="1200" dirty="0">
                <a:effectLst/>
                <a:latin typeface="Arial" panose="020B0604020202020204" pitchFamily="34" charset="0"/>
                <a:cs typeface="Arial" panose="020B0604020202020204" pitchFamily="34" charset="0"/>
              </a:rPr>
              <a:t>they should </a:t>
            </a:r>
            <a:r>
              <a:rPr lang="en-GB" sz="1200" b="1" dirty="0">
                <a:effectLst/>
                <a:latin typeface="Arial" panose="020B0604020202020204" pitchFamily="34" charset="0"/>
                <a:cs typeface="Arial" panose="020B0604020202020204" pitchFamily="34" charset="0"/>
              </a:rPr>
              <a:t>not </a:t>
            </a:r>
            <a:r>
              <a:rPr lang="en-GB" sz="1200" dirty="0">
                <a:effectLst/>
                <a:latin typeface="Arial" panose="020B0604020202020204" pitchFamily="34" charset="0"/>
                <a:cs typeface="Arial" panose="020B0604020202020204" pitchFamily="34" charset="0"/>
              </a:rPr>
              <a:t>take a double dose to make up for the forgotten dose. They should just take their next dose as indicated.</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sz="1200" dirty="0">
                <a:effectLst/>
                <a:latin typeface="Arial" panose="020B0604020202020204" pitchFamily="34" charset="0"/>
                <a:cs typeface="Arial" panose="020B0604020202020204" pitchFamily="34" charset="0"/>
              </a:rPr>
              <a:t>Evidence suggests that 12 weeks of treatment is likely to be more effective than the prescribed 25 days of treatment. </a:t>
            </a:r>
            <a:r>
              <a:rPr lang="en-GB" sz="1200" b="1" dirty="0">
                <a:effectLst/>
                <a:latin typeface="Arial" panose="020B0604020202020204" pitchFamily="34" charset="0"/>
                <a:cs typeface="Arial" panose="020B0604020202020204" pitchFamily="34" charset="0"/>
              </a:rPr>
              <a:t>Consideration could be given to dosing for longer than 25 days and up to 12 weeks, although this is outside the terms of the MHRA marketing approval </a:t>
            </a:r>
            <a:r>
              <a:rPr lang="en-GB" sz="1200" dirty="0">
                <a:effectLst/>
                <a:latin typeface="Arial" panose="020B0604020202020204" pitchFamily="34" charset="0"/>
                <a:cs typeface="Arial" panose="020B0604020202020204" pitchFamily="34" charset="0"/>
              </a:rPr>
              <a:t>and the appropriate dosing for the extended period has not been determined.</a:t>
            </a:r>
            <a:r>
              <a:rPr lang="en-GB" sz="1200"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defRPr/>
            </a:pP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sz="1200" dirty="0">
                <a:latin typeface="Arial" panose="020B0604020202020204" pitchFamily="34" charset="0"/>
                <a:cs typeface="Arial" panose="020B0604020202020204" pitchFamily="34" charset="0"/>
              </a:rPr>
              <a:t>In case of treatment failure (continued smoking), </a:t>
            </a:r>
            <a:r>
              <a:rPr lang="en-GB" sz="1200" b="1" dirty="0">
                <a:latin typeface="Arial" panose="020B0604020202020204" pitchFamily="34" charset="0"/>
                <a:cs typeface="Arial" panose="020B0604020202020204" pitchFamily="34" charset="0"/>
              </a:rPr>
              <a:t>Cytisine should be discontinued and may be resumed after two to three months.</a:t>
            </a:r>
          </a:p>
          <a:p>
            <a:pPr marL="171450" indent="-171450">
              <a:buFont typeface="Arial" panose="020B0604020202020204" pitchFamily="34" charset="0"/>
              <a:buChar char="•"/>
              <a:defRPr/>
            </a:pPr>
            <a:endParaRPr lang="en-GB" sz="1200" dirty="0">
              <a:latin typeface="Arial" panose="020B0604020202020204" pitchFamily="34" charset="0"/>
              <a:cs typeface="Arial" panose="020B0604020202020204" pitchFamily="34" charset="0"/>
            </a:endParaRPr>
          </a:p>
          <a:p>
            <a:pPr marL="171450" marR="0" lvl="0" indent="-171450" algn="just" defTabSz="457200" rtl="0" eaLnBrk="0" fontAlgn="base" latinLnBrk="0" hangingPunct="0">
              <a:lnSpc>
                <a:spcPct val="115000"/>
              </a:lnSpc>
              <a:spcBef>
                <a:spcPct val="30000"/>
              </a:spcBef>
              <a:spcAft>
                <a:spcPts val="1000"/>
              </a:spcAft>
              <a:buClrTx/>
              <a:buSzTx/>
              <a:buFont typeface="Arial" panose="020B0604020202020204" pitchFamily="34" charset="0"/>
              <a:buChar char="•"/>
              <a:tabLst/>
              <a:defRPr/>
            </a:pPr>
            <a:r>
              <a:rPr lang="en-CA" sz="1200" dirty="0">
                <a:solidFill>
                  <a:srgbClr val="3F3F3F"/>
                </a:solidFill>
                <a:effectLst/>
                <a:latin typeface="Arial" panose="020B0604020202020204" pitchFamily="34" charset="0"/>
                <a:cs typeface="Arial" panose="020B0604020202020204" pitchFamily="34" charset="0"/>
              </a:rPr>
              <a:t>If patients start cytisine as an inpatient, they should be given the remainder of the pack to take home so they can complete the course of treatment.</a:t>
            </a:r>
          </a:p>
          <a:p>
            <a:pPr marL="342900" indent="-342900" algn="just">
              <a:lnSpc>
                <a:spcPct val="115000"/>
              </a:lnSpc>
              <a:spcAft>
                <a:spcPts val="1000"/>
              </a:spcAft>
              <a:buFont typeface="Symbol" pitchFamily="2" charset="2"/>
              <a:buChar char=""/>
            </a:pPr>
            <a:endParaRPr lang="en-CA" sz="1200" dirty="0">
              <a:effectLst/>
              <a:latin typeface="Arial" panose="020B0604020202020204" pitchFamily="34" charset="0"/>
              <a:ea typeface="Calibri" panose="020F050202020403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33D56F3-A0EA-7200-7805-9EEC4D840D16}"/>
              </a:ext>
            </a:extLst>
          </p:cNvPr>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582538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3A9B7-83A8-18D5-5431-36D7A2FAF4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43C5D9-7DDC-EBE0-6970-63C9B0FC0B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EA413-39C2-8698-C8B6-3B84FEEA65FD}"/>
              </a:ext>
            </a:extLst>
          </p:cNvPr>
          <p:cNvSpPr>
            <a:spLocks noGrp="1"/>
          </p:cNvSpPr>
          <p:nvPr>
            <p:ph type="body" idx="1"/>
          </p:nvPr>
        </p:nvSpPr>
        <p:spPr/>
        <p:txBody>
          <a:bodyPr>
            <a:normAutofit fontScale="92500" lnSpcReduction="10000"/>
          </a:bodyPr>
          <a:lstStyle/>
          <a:p>
            <a:pPr marL="0" indent="0">
              <a:buFont typeface="Arial" panose="020B0604020202020204" pitchFamily="34" charset="0"/>
              <a:buNone/>
            </a:pPr>
            <a:r>
              <a:rPr lang="en-GB" sz="1200" dirty="0">
                <a:effectLst/>
                <a:latin typeface="Arial" panose="020B0604020202020204" pitchFamily="34" charset="0"/>
                <a:cs typeface="Arial" panose="020B0604020202020204" pitchFamily="34" charset="0"/>
              </a:rPr>
              <a:t>According to the Summary of Product Characteristics, </a:t>
            </a:r>
            <a:r>
              <a:rPr lang="en-GB" sz="1200" b="1" dirty="0">
                <a:effectLst/>
                <a:latin typeface="Arial" panose="020B0604020202020204" pitchFamily="34" charset="0"/>
                <a:cs typeface="Arial" panose="020B0604020202020204" pitchFamily="34" charset="0"/>
              </a:rPr>
              <a:t>Cytisine</a:t>
            </a:r>
            <a:r>
              <a:rPr lang="en-GB" sz="1200" dirty="0">
                <a:effectLst/>
                <a:latin typeface="Arial" panose="020B0604020202020204" pitchFamily="34" charset="0"/>
                <a:cs typeface="Arial" panose="020B0604020202020204" pitchFamily="34" charset="0"/>
              </a:rPr>
              <a:t> </a:t>
            </a:r>
            <a:r>
              <a:rPr lang="en-GB" sz="1200" b="1" dirty="0">
                <a:effectLst/>
                <a:latin typeface="Arial" panose="020B0604020202020204" pitchFamily="34" charset="0"/>
                <a:cs typeface="Arial" panose="020B0604020202020204" pitchFamily="34" charset="0"/>
              </a:rPr>
              <a:t>should</a:t>
            </a:r>
            <a:r>
              <a:rPr lang="en-GB" sz="1200" dirty="0">
                <a:effectLst/>
                <a:latin typeface="Arial" panose="020B0604020202020204" pitchFamily="34" charset="0"/>
                <a:cs typeface="Arial" panose="020B0604020202020204" pitchFamily="34" charset="0"/>
              </a:rPr>
              <a:t> </a:t>
            </a:r>
            <a:r>
              <a:rPr lang="en-GB" sz="1200" b="1" dirty="0">
                <a:effectLst/>
                <a:latin typeface="Arial" panose="020B0604020202020204" pitchFamily="34" charset="0"/>
                <a:cs typeface="Arial" panose="020B0604020202020204" pitchFamily="34" charset="0"/>
              </a:rPr>
              <a:t>not be used if patients have/are</a:t>
            </a:r>
            <a:r>
              <a:rPr lang="en-GB" sz="1200" dirty="0">
                <a:effectLst/>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sz="1200" dirty="0">
              <a:effectLst/>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hypersensitivity to cytisine or any of the excipients (non-active ingredients): mannitol, microcrystalline cellulose, magnesium stearate, glycerol dibehenate and hypromellose </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over 65 years of age</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under 18</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pregnant or breastfeeding</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kidney or liver impairment</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unstable angina (chest pain caused by reduced blood supply to the heart) </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recent myocardial infarction (heart attack) </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clinically significant arrhythmias (irregular or abnormal heart rhythm) </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had a recent stroke</a:t>
            </a:r>
          </a:p>
          <a:p>
            <a:endParaRPr lang="en-GB" sz="1200" dirty="0">
              <a:effectLst/>
              <a:latin typeface="Arial" panose="020B0604020202020204" pitchFamily="34" charset="0"/>
              <a:cs typeface="Arial" panose="020B0604020202020204" pitchFamily="34" charset="0"/>
            </a:endParaRPr>
          </a:p>
          <a:p>
            <a:r>
              <a:rPr lang="en-GB" sz="1200" dirty="0">
                <a:effectLst/>
                <a:latin typeface="Arial" panose="020B0604020202020204" pitchFamily="34" charset="0"/>
                <a:cs typeface="Arial" panose="020B0604020202020204" pitchFamily="34" charset="0"/>
              </a:rPr>
              <a:t>Women of childbearing age using hormonal contraception should </a:t>
            </a:r>
            <a:r>
              <a:rPr lang="en-GB" sz="1200" b="1" dirty="0">
                <a:effectLst/>
                <a:latin typeface="Arial" panose="020B0604020202020204" pitchFamily="34" charset="0"/>
                <a:cs typeface="Arial" panose="020B0604020202020204" pitchFamily="34" charset="0"/>
              </a:rPr>
              <a:t>add a secondary barrier method whilst taking cytisine </a:t>
            </a:r>
            <a:r>
              <a:rPr lang="en-GB" sz="1200" dirty="0">
                <a:effectLst/>
                <a:latin typeface="Arial" panose="020B0604020202020204" pitchFamily="34" charset="0"/>
                <a:cs typeface="Arial" panose="020B0604020202020204" pitchFamily="34" charset="0"/>
              </a:rPr>
              <a:t>as its impact on the effectiveness of oral contraceptives is not known. </a:t>
            </a:r>
          </a:p>
          <a:p>
            <a:endParaRPr lang="en-GB" sz="1200" dirty="0">
              <a:effectLst/>
              <a:latin typeface="Arial" panose="020B0604020202020204" pitchFamily="34" charset="0"/>
              <a:cs typeface="Arial" panose="020B0604020202020204" pitchFamily="34" charset="0"/>
            </a:endParaRPr>
          </a:p>
          <a:p>
            <a:pPr marL="0" indent="0" eaLnBrk="1" hangingPunct="1">
              <a:lnSpc>
                <a:spcPct val="90000"/>
              </a:lnSpc>
              <a:buFont typeface="Arial" panose="020B0604020202020204" pitchFamily="34" charset="0"/>
              <a:buNone/>
            </a:pPr>
            <a:r>
              <a:rPr lang="en-GB" sz="1200" b="1" dirty="0">
                <a:latin typeface="Arial" panose="020B0604020202020204" pitchFamily="34" charset="0"/>
                <a:ea typeface="ＭＳ Ｐゴシック" charset="0"/>
                <a:cs typeface="Arial" panose="020B0604020202020204" pitchFamily="34" charset="0"/>
              </a:rPr>
              <a:t>Drug interactions</a:t>
            </a:r>
          </a:p>
          <a:p>
            <a:pPr marL="171450" marR="0" lvl="0" indent="-171450" algn="l" defTabSz="457200" rtl="0" eaLnBrk="1" fontAlgn="base" latinLnBrk="0" hangingPunct="1">
              <a:lnSpc>
                <a:spcPct val="90000"/>
              </a:lnSpc>
              <a:spcBef>
                <a:spcPct val="30000"/>
              </a:spcBef>
              <a:spcAft>
                <a:spcPct val="0"/>
              </a:spcAft>
              <a:buClrTx/>
              <a:buSzTx/>
              <a:buFont typeface="Arial" panose="020B0604020202020204" pitchFamily="34" charset="0"/>
              <a:buChar char="•"/>
              <a:tabLst/>
              <a:defRPr/>
            </a:pPr>
            <a:r>
              <a:rPr lang="en-GB" sz="1200" b="0" dirty="0">
                <a:latin typeface="Arial" panose="020B0604020202020204" pitchFamily="34" charset="0"/>
                <a:cs typeface="Arial" panose="020B0604020202020204" pitchFamily="34" charset="0"/>
              </a:rPr>
              <a:t>anti-tuberculosis drugs. </a:t>
            </a:r>
          </a:p>
          <a:p>
            <a:pPr marL="171450" marR="0" lvl="0" indent="-171450" algn="l" defTabSz="457200" rtl="0" eaLnBrk="1" fontAlgn="base" latinLnBrk="0" hangingPunct="1">
              <a:lnSpc>
                <a:spcPct val="90000"/>
              </a:lnSpc>
              <a:spcBef>
                <a:spcPct val="30000"/>
              </a:spcBef>
              <a:spcAft>
                <a:spcPct val="0"/>
              </a:spcAft>
              <a:buClrTx/>
              <a:buSzTx/>
              <a:buFont typeface="Arial" panose="020B0604020202020204" pitchFamily="34" charset="0"/>
              <a:buChar char="•"/>
              <a:tabLst/>
              <a:defRPr/>
            </a:pPr>
            <a:endParaRPr lang="en-GB" sz="1200" b="0" dirty="0">
              <a:latin typeface="Arial" panose="020B0604020202020204" pitchFamily="34" charset="0"/>
              <a:ea typeface="ＭＳ Ｐゴシック" charset="0"/>
              <a:cs typeface="Arial" panose="020B0604020202020204" pitchFamily="34" charset="0"/>
            </a:endParaRPr>
          </a:p>
          <a:p>
            <a:pPr marL="171450" marR="0" lvl="0" indent="-171450" algn="l" defTabSz="457200" rtl="0" eaLnBrk="1" fontAlgn="base" latinLnBrk="0" hangingPunct="1">
              <a:lnSpc>
                <a:spcPct val="90000"/>
              </a:lnSpc>
              <a:spcBef>
                <a:spcPct val="30000"/>
              </a:spcBef>
              <a:spcAft>
                <a:spcPct val="0"/>
              </a:spcAft>
              <a:buClrTx/>
              <a:buSzTx/>
              <a:buFont typeface="Arial" panose="020B0604020202020204" pitchFamily="34" charset="0"/>
              <a:buChar char="•"/>
              <a:tabLst/>
              <a:defRPr/>
            </a:pPr>
            <a:endParaRPr lang="en-GB" sz="1200" b="0" dirty="0">
              <a:latin typeface="Arial" panose="020B0604020202020204" pitchFamily="34" charset="0"/>
              <a:ea typeface="ＭＳ Ｐゴシック" charset="0"/>
              <a:cs typeface="Arial" panose="020B0604020202020204" pitchFamily="34" charset="0"/>
            </a:endParaRPr>
          </a:p>
          <a:p>
            <a:endParaRPr lang="en-GB" sz="1200" dirty="0">
              <a:effectLst/>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p:txBody>
      </p:sp>
      <p:sp>
        <p:nvSpPr>
          <p:cNvPr id="4" name="Slide Number Placeholder 3">
            <a:extLst>
              <a:ext uri="{FF2B5EF4-FFF2-40B4-BE49-F238E27FC236}">
                <a16:creationId xmlns:a16="http://schemas.microsoft.com/office/drawing/2014/main" id="{B3A6F0E6-6DE8-083D-E9E2-EF0934F2DF3B}"/>
              </a:ext>
            </a:extLst>
          </p:cNvPr>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2572575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268322-3D81-5B97-2A2A-6726A5B3C6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5F60D-D786-2B54-6816-7C74F51569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401DA-42A2-DED8-36CA-650128BEE866}"/>
              </a:ext>
            </a:extLst>
          </p:cNvPr>
          <p:cNvSpPr>
            <a:spLocks noGrp="1"/>
          </p:cNvSpPr>
          <p:nvPr>
            <p:ph type="body" idx="1"/>
          </p:nvPr>
        </p:nvSpPr>
        <p:spPr/>
        <p:txBody>
          <a:bodyPr>
            <a:normAutofit fontScale="85000" lnSpcReduction="20000"/>
          </a:bodyPr>
          <a:lstStyle/>
          <a:p>
            <a:r>
              <a:rPr lang="en-GB" sz="1200" dirty="0">
                <a:effectLst/>
                <a:latin typeface="Arial" panose="020B0604020202020204" pitchFamily="34" charset="0"/>
                <a:cs typeface="Arial" panose="020B0604020202020204" pitchFamily="34" charset="0"/>
              </a:rPr>
              <a:t>According to the Summary of Product Characteristics, Cytisine should be taken </a:t>
            </a:r>
            <a:r>
              <a:rPr lang="en-GB" sz="1200" b="1" dirty="0">
                <a:effectLst/>
                <a:latin typeface="Arial" panose="020B0604020202020204" pitchFamily="34" charset="0"/>
                <a:cs typeface="Arial" panose="020B0604020202020204" pitchFamily="34" charset="0"/>
              </a:rPr>
              <a:t>with caution </a:t>
            </a:r>
            <a:r>
              <a:rPr lang="en-GB" sz="1200" dirty="0">
                <a:effectLst/>
                <a:latin typeface="Arial" panose="020B0604020202020204" pitchFamily="34" charset="0"/>
                <a:cs typeface="Arial" panose="020B0604020202020204" pitchFamily="34" charset="0"/>
              </a:rPr>
              <a:t>if patients have:</a:t>
            </a:r>
            <a:r>
              <a:rPr lang="en-GB" sz="1200" dirty="0">
                <a:latin typeface="Arial" panose="020B0604020202020204" pitchFamily="34" charset="0"/>
                <a:cs typeface="Arial" panose="020B0604020202020204" pitchFamily="34" charset="0"/>
              </a:rPr>
              <a:t> </a:t>
            </a:r>
          </a:p>
          <a:p>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ischemic heart disease</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heart failure</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hypertension (high blood pressure)</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pheochromocytoma (tumour in the adrenal glands)</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atherosclerosis (thickening or hardening of the arteries) and other peripheral vascular diseases</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gastric and duodenal ulcer</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gastroesophageal reflux disease</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hyperthyroidism (overactive thyroid)</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diabetes</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schizophrenia</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a:buFont typeface="Arial" panose="020B0604020202020204" pitchFamily="34" charset="0"/>
              <a:buNone/>
            </a:pPr>
            <a:endParaRPr lang="en-GB" sz="1200" dirty="0">
              <a:effectLst/>
              <a:latin typeface="Arial" panose="020B0604020202020204" pitchFamily="34" charset="0"/>
              <a:cs typeface="Arial" panose="020B0604020202020204" pitchFamily="34" charset="0"/>
            </a:endParaRPr>
          </a:p>
          <a:p>
            <a:pPr>
              <a:buFont typeface="Arial" panose="020B0604020202020204" pitchFamily="34" charset="0"/>
              <a:buNone/>
            </a:pPr>
            <a:r>
              <a:rPr lang="en-GB" sz="1200" dirty="0">
                <a:effectLst/>
                <a:latin typeface="Arial" panose="020B0604020202020204" pitchFamily="34" charset="0"/>
                <a:cs typeface="Arial" panose="020B0604020202020204" pitchFamily="34" charset="0"/>
              </a:rPr>
              <a:t>This </a:t>
            </a:r>
            <a:r>
              <a:rPr lang="en-GB" sz="1200" b="1" dirty="0">
                <a:effectLst/>
                <a:latin typeface="Arial" panose="020B0604020202020204" pitchFamily="34" charset="0"/>
                <a:cs typeface="Arial" panose="020B0604020202020204" pitchFamily="34" charset="0"/>
              </a:rPr>
              <a:t>does not mean </a:t>
            </a:r>
            <a:r>
              <a:rPr lang="en-GB" sz="1200" dirty="0">
                <a:effectLst/>
                <a:latin typeface="Arial" panose="020B0604020202020204" pitchFamily="34" charset="0"/>
                <a:cs typeface="Arial" panose="020B0604020202020204" pitchFamily="34" charset="0"/>
              </a:rPr>
              <a:t>that Cytisine should not be used, but that the caution should be discussed with the patient and additional vigilance adopted to check for any possible worsening of these conditions.</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0" marR="0" indent="0" algn="l" defTabSz="457200">
              <a:lnSpc>
                <a:spcPct val="100000"/>
              </a:lnSpc>
              <a:buClrTx/>
              <a:buSzTx/>
              <a:buFont typeface="Arial" panose="020B0604020202020204" pitchFamily="34" charset="0"/>
              <a:buChar char="•"/>
              <a:tabLst/>
              <a:defRPr/>
            </a:pPr>
            <a:endParaRPr lang="en-GB"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a:buFont typeface="Arial" panose="020B0604020202020204" pitchFamily="34" charset="0"/>
              <a:buNone/>
              <a:defRPr/>
            </a:pPr>
            <a:r>
              <a:rPr lang="en-GB" sz="1200" dirty="0">
                <a:latin typeface="Arial" panose="020B0604020202020204" pitchFamily="34" charset="0"/>
                <a:cs typeface="Arial" panose="020B0604020202020204" pitchFamily="34" charset="0"/>
              </a:rPr>
              <a:t>From the SPC - Depressed mood, rarely including suicidal ideation and suicide attempt, may be a symptom of nicotine withdrawal. </a:t>
            </a:r>
            <a:r>
              <a:rPr lang="en-GB" sz="1200" b="1" dirty="0">
                <a:latin typeface="Arial" panose="020B0604020202020204" pitchFamily="34" charset="0"/>
                <a:cs typeface="Arial" panose="020B0604020202020204" pitchFamily="34" charset="0"/>
              </a:rPr>
              <a:t>Clinicians should be aware of the possible emergence of serious neuropsychiatric symptoms in patients attempting to quit smoking with or without treatment. </a:t>
            </a:r>
            <a:r>
              <a:rPr lang="en-GB" sz="1200" dirty="0">
                <a:latin typeface="Arial" panose="020B0604020202020204" pitchFamily="34" charset="0"/>
                <a:cs typeface="Arial" panose="020B0604020202020204" pitchFamily="34" charset="0"/>
              </a:rPr>
              <a:t>History of psychiatric disorders Smoking cessation, with or without pharmacotherapy, has been associated with exacerbation of underlying psychiatric illness (e.g. depression). </a:t>
            </a:r>
            <a:r>
              <a:rPr lang="en-GB" sz="1200" b="1" dirty="0">
                <a:latin typeface="Arial" panose="020B0604020202020204" pitchFamily="34" charset="0"/>
                <a:cs typeface="Arial" panose="020B0604020202020204" pitchFamily="34" charset="0"/>
              </a:rPr>
              <a:t>Care should be taken with patients with a history of psychiatric illness and patients should be advised accordingly.</a:t>
            </a:r>
            <a:endParaRPr lang="en-GB"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eaLnBrk="1" fontAlgn="auto" hangingPunct="1">
              <a:spcBef>
                <a:spcPts val="0"/>
              </a:spcBef>
              <a:spcAft>
                <a:spcPts val="0"/>
              </a:spcAft>
              <a:defRPr/>
            </a:pPr>
            <a:endParaRPr lang="en-US" sz="1200" b="1" dirty="0">
              <a:latin typeface="Arial" panose="020B0604020202020204" pitchFamily="34" charset="0"/>
              <a:ea typeface="ＭＳ Ｐゴシック" panose="020B0600070205080204" pitchFamily="34" charset="-128"/>
              <a:cs typeface="Arial" panose="020B0604020202020204" pitchFamily="34" charset="0"/>
            </a:endParaRPr>
          </a:p>
          <a:p>
            <a:pPr eaLnBrk="1" fontAlgn="auto" hangingPunct="1">
              <a:spcBef>
                <a:spcPts val="0"/>
              </a:spcBef>
              <a:spcAft>
                <a:spcPts val="0"/>
              </a:spcAft>
              <a:defRPr/>
            </a:pPr>
            <a:endParaRPr lang="en-US" sz="1200"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4" name="Slide Number Placeholder 3">
            <a:extLst>
              <a:ext uri="{FF2B5EF4-FFF2-40B4-BE49-F238E27FC236}">
                <a16:creationId xmlns:a16="http://schemas.microsoft.com/office/drawing/2014/main" id="{C30FA079-9556-FE77-3513-96BEDC0EBD9A}"/>
              </a:ext>
            </a:extLst>
          </p:cNvPr>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20431514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4">
            <a:extLst>
              <a:ext uri="{FF2B5EF4-FFF2-40B4-BE49-F238E27FC236}">
                <a16:creationId xmlns:a16="http://schemas.microsoft.com/office/drawing/2014/main" id="{711432F1-E5B4-DBB6-971F-BE305A0C4E7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530564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33953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3468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extLst>
      <p:ext uri="{BB962C8B-B14F-4D97-AF65-F5344CB8AC3E}">
        <p14:creationId xmlns:p14="http://schemas.microsoft.com/office/powerpoint/2010/main" val="37328316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6748280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22648786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25051528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90572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825667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065322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807378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2424510513"/>
      </p:ext>
    </p:extLst>
  </p:cSld>
  <p:clrMapOvr>
    <a:masterClrMapping/>
  </p:clrMapOvr>
  <p:extLst>
    <p:ext uri="{DCECCB84-F9BA-43D5-87BE-67443E8EF086}">
      <p15:sldGuideLst xmlns:p15="http://schemas.microsoft.com/office/powerpoint/2012/main">
        <p15:guide id="1" orient="horz" pos="867">
          <p15:clr>
            <a:srgbClr val="FBAE40"/>
          </p15:clr>
        </p15:guide>
        <p15:guide id="2" orient="horz" pos="411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9552019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797259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54058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18915517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4113677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630149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62B36C-C99E-D6BA-1EA9-D20F636D0FF6}"/>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57E69FCC-3433-6261-0CC7-08138068B5CA}"/>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 name="Picture 6">
            <a:extLst>
              <a:ext uri="{FF2B5EF4-FFF2-40B4-BE49-F238E27FC236}">
                <a16:creationId xmlns:a16="http://schemas.microsoft.com/office/drawing/2014/main" id="{1FC0E9A9-54F5-6FF1-E0A5-49A216FC0E0C}"/>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8" name="Subtitle 2">
            <a:extLst>
              <a:ext uri="{FF2B5EF4-FFF2-40B4-BE49-F238E27FC236}">
                <a16:creationId xmlns:a16="http://schemas.microsoft.com/office/drawing/2014/main" id="{B6513BF3-29CA-9C2D-C752-7D7BB2EE2E33}"/>
              </a:ext>
            </a:extLst>
          </p:cNvPr>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9" name="Picture 8">
            <a:extLst>
              <a:ext uri="{FF2B5EF4-FFF2-40B4-BE49-F238E27FC236}">
                <a16:creationId xmlns:a16="http://schemas.microsoft.com/office/drawing/2014/main" id="{AF68461E-3DE1-EDFF-0426-B56606D4F08C}"/>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10" name="Picture 9">
            <a:extLst>
              <a:ext uri="{FF2B5EF4-FFF2-40B4-BE49-F238E27FC236}">
                <a16:creationId xmlns:a16="http://schemas.microsoft.com/office/drawing/2014/main" id="{53434828-E4CB-AE76-8B08-6F5DB6285A2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1" name="Text Placeholder 14">
            <a:extLst>
              <a:ext uri="{FF2B5EF4-FFF2-40B4-BE49-F238E27FC236}">
                <a16:creationId xmlns:a16="http://schemas.microsoft.com/office/drawing/2014/main" id="{8A845EF3-4680-B117-BE52-11FA459DC007}"/>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7129855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731371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17274743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1642305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3908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8243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6422262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5821930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1781560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5627455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570895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3" name="Footer Placeholder 4">
            <a:extLst>
              <a:ext uri="{FF2B5EF4-FFF2-40B4-BE49-F238E27FC236}">
                <a16:creationId xmlns:a16="http://schemas.microsoft.com/office/drawing/2014/main" id="{36044E9D-D9CB-05D4-A94D-5236944F6259}"/>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3" name="Footer Placeholder 4">
            <a:extLst>
              <a:ext uri="{FF2B5EF4-FFF2-40B4-BE49-F238E27FC236}">
                <a16:creationId xmlns:a16="http://schemas.microsoft.com/office/drawing/2014/main" id="{31928916-5B0F-449F-2120-5C5E76E169C2}"/>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Footer Placeholder 4">
            <a:extLst>
              <a:ext uri="{FF2B5EF4-FFF2-40B4-BE49-F238E27FC236}">
                <a16:creationId xmlns:a16="http://schemas.microsoft.com/office/drawing/2014/main" id="{58243CCC-864F-D738-C57B-88E284C157B3}"/>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0EF82C5A-EC1E-B3F4-8C33-726F084732EA}"/>
              </a:ext>
            </a:extLst>
          </p:cNvPr>
          <p:cNvSpPr>
            <a:spLocks noGrp="1"/>
          </p:cNvSpPr>
          <p:nvPr>
            <p:ph type="ftr" sz="quarter" idx="10"/>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7"/>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2" name="Footer Placeholder 4">
            <a:extLst>
              <a:ext uri="{FF2B5EF4-FFF2-40B4-BE49-F238E27FC236}">
                <a16:creationId xmlns:a16="http://schemas.microsoft.com/office/drawing/2014/main" id="{A230F68F-12C2-6AE3-9985-753A70FE7F08}"/>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74" r:id="rId4"/>
    <p:sldLayoutId id="2147483650" r:id="rId5"/>
    <p:sldLayoutId id="2147483658" r:id="rId6"/>
    <p:sldLayoutId id="2147483652" r:id="rId7"/>
    <p:sldLayoutId id="2147483653" r:id="rId8"/>
    <p:sldLayoutId id="2147483657" r:id="rId9"/>
    <p:sldLayoutId id="2147483655" r:id="rId10"/>
    <p:sldLayoutId id="2147483656" r:id="rId11"/>
    <p:sldLayoutId id="2147483660" r:id="rId12"/>
    <p:sldLayoutId id="2147483666" r:id="rId13"/>
    <p:sldLayoutId id="2147483663" r:id="rId14"/>
    <p:sldLayoutId id="2147483664" r:id="rId15"/>
    <p:sldLayoutId id="2147483667" r:id="rId16"/>
    <p:sldLayoutId id="2147483665" r:id="rId17"/>
    <p:sldLayoutId id="2147483668" r:id="rId18"/>
    <p:sldLayoutId id="2147483661" r:id="rId19"/>
    <p:sldLayoutId id="2147483659" r:id="rId20"/>
    <p:sldLayoutId id="2147483669" r:id="rId21"/>
    <p:sldLayoutId id="2147483672" r:id="rId22"/>
    <p:sldLayoutId id="2147483675" r:id="rId23"/>
    <p:sldLayoutId id="2147483677" r:id="rId24"/>
    <p:sldLayoutId id="2147483678" r:id="rId25"/>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guide id="3" pos="532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63287036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 id="2147483699" r:id="rId20"/>
    <p:sldLayoutId id="2147483700" r:id="rId21"/>
    <p:sldLayoutId id="2147483702" r:id="rId22"/>
    <p:sldLayoutId id="2147483703" r:id="rId23"/>
    <p:sldLayoutId id="2147483704"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EECA8-4DFB-52B5-D090-A6C09963139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33D8177-68F1-C4AF-0FFD-3B15805BCA8B}"/>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Nicotine analogues</a:t>
            </a:r>
          </a:p>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(Varenicline, Cytisine)</a:t>
            </a:r>
          </a:p>
        </p:txBody>
      </p:sp>
    </p:spTree>
    <p:extLst>
      <p:ext uri="{BB962C8B-B14F-4D97-AF65-F5344CB8AC3E}">
        <p14:creationId xmlns:p14="http://schemas.microsoft.com/office/powerpoint/2010/main" val="2444100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410B2-4699-5301-D2A1-0D6319D0F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B036AD-12CB-ED4D-2495-5E2C82280A5C}"/>
              </a:ext>
            </a:extLst>
          </p:cNvPr>
          <p:cNvSpPr>
            <a:spLocks noGrp="1"/>
          </p:cNvSpPr>
          <p:nvPr>
            <p:ph type="title"/>
          </p:nvPr>
        </p:nvSpPr>
        <p:spPr/>
        <p:txBody>
          <a:bodyPr/>
          <a:lstStyle/>
          <a:p>
            <a:r>
              <a:rPr lang="en-US" dirty="0">
                <a:latin typeface="Arial"/>
                <a:cs typeface="Arial"/>
              </a:rPr>
              <a:t>Cytisine: side effects</a:t>
            </a:r>
          </a:p>
        </p:txBody>
      </p:sp>
      <p:sp>
        <p:nvSpPr>
          <p:cNvPr id="7" name="Rectangle 6">
            <a:extLst>
              <a:ext uri="{FF2B5EF4-FFF2-40B4-BE49-F238E27FC236}">
                <a16:creationId xmlns:a16="http://schemas.microsoft.com/office/drawing/2014/main" id="{9C57D881-5175-04E9-2363-1B9D3CAF33A0}"/>
              </a:ext>
            </a:extLst>
          </p:cNvPr>
          <p:cNvSpPr/>
          <p:nvPr/>
        </p:nvSpPr>
        <p:spPr bwMode="auto">
          <a:xfrm>
            <a:off x="604701" y="2519265"/>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 name="Text Placeholder 3">
            <a:extLst>
              <a:ext uri="{FF2B5EF4-FFF2-40B4-BE49-F238E27FC236}">
                <a16:creationId xmlns:a16="http://schemas.microsoft.com/office/drawing/2014/main" id="{54C9E60C-6FA3-2E52-066F-3B4D1D65508A}"/>
              </a:ext>
            </a:extLst>
          </p:cNvPr>
          <p:cNvSpPr txBox="1">
            <a:spLocks/>
          </p:cNvSpPr>
          <p:nvPr/>
        </p:nvSpPr>
        <p:spPr bwMode="auto">
          <a:xfrm>
            <a:off x="690772" y="2557117"/>
            <a:ext cx="1984695"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Nausea (4-6.7%) Vomiting (2.0%)</a:t>
            </a:r>
          </a:p>
        </p:txBody>
      </p:sp>
      <p:sp>
        <p:nvSpPr>
          <p:cNvPr id="20" name="Oval 19">
            <a:extLst>
              <a:ext uri="{FF2B5EF4-FFF2-40B4-BE49-F238E27FC236}">
                <a16:creationId xmlns:a16="http://schemas.microsoft.com/office/drawing/2014/main" id="{325DF307-400E-9A44-DAD2-1E0CD0879359}"/>
              </a:ext>
            </a:extLst>
          </p:cNvPr>
          <p:cNvSpPr/>
          <p:nvPr/>
        </p:nvSpPr>
        <p:spPr bwMode="auto">
          <a:xfrm>
            <a:off x="2250221" y="2068724"/>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7" name="Graphic 16" descr="Cough with solid fill">
            <a:extLst>
              <a:ext uri="{FF2B5EF4-FFF2-40B4-BE49-F238E27FC236}">
                <a16:creationId xmlns:a16="http://schemas.microsoft.com/office/drawing/2014/main" id="{A16E5DAE-E7B1-865C-99A9-A216F386BB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54189" y="2243653"/>
            <a:ext cx="518756" cy="518756"/>
          </a:xfrm>
          <a:prstGeom prst="rect">
            <a:avLst/>
          </a:prstGeom>
        </p:spPr>
      </p:pic>
      <p:sp>
        <p:nvSpPr>
          <p:cNvPr id="27" name="Rectangle 26">
            <a:extLst>
              <a:ext uri="{FF2B5EF4-FFF2-40B4-BE49-F238E27FC236}">
                <a16:creationId xmlns:a16="http://schemas.microsoft.com/office/drawing/2014/main" id="{7C77C286-5B71-90C5-C2B7-D2E37B9C9995}"/>
              </a:ext>
            </a:extLst>
          </p:cNvPr>
          <p:cNvSpPr/>
          <p:nvPr/>
        </p:nvSpPr>
        <p:spPr bwMode="auto">
          <a:xfrm>
            <a:off x="3340359" y="2500373"/>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0" name="Oval 29">
            <a:extLst>
              <a:ext uri="{FF2B5EF4-FFF2-40B4-BE49-F238E27FC236}">
                <a16:creationId xmlns:a16="http://schemas.microsoft.com/office/drawing/2014/main" id="{C5FAB107-9C06-9502-D7A3-3C51F29635F1}"/>
              </a:ext>
            </a:extLst>
          </p:cNvPr>
          <p:cNvSpPr/>
          <p:nvPr/>
        </p:nvSpPr>
        <p:spPr bwMode="auto">
          <a:xfrm>
            <a:off x="4985879" y="2030939"/>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Rectangle 31">
            <a:extLst>
              <a:ext uri="{FF2B5EF4-FFF2-40B4-BE49-F238E27FC236}">
                <a16:creationId xmlns:a16="http://schemas.microsoft.com/office/drawing/2014/main" id="{B1AD6F61-B14A-BB8B-796B-10EF5E59A42B}"/>
              </a:ext>
            </a:extLst>
          </p:cNvPr>
          <p:cNvSpPr/>
          <p:nvPr/>
        </p:nvSpPr>
        <p:spPr bwMode="auto">
          <a:xfrm>
            <a:off x="6076663" y="2500373"/>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Text Placeholder 3">
            <a:extLst>
              <a:ext uri="{FF2B5EF4-FFF2-40B4-BE49-F238E27FC236}">
                <a16:creationId xmlns:a16="http://schemas.microsoft.com/office/drawing/2014/main" id="{89EBA8EB-3C56-7D2A-412B-A56DC9F72130}"/>
              </a:ext>
            </a:extLst>
          </p:cNvPr>
          <p:cNvSpPr txBox="1">
            <a:spLocks/>
          </p:cNvSpPr>
          <p:nvPr/>
        </p:nvSpPr>
        <p:spPr bwMode="auto">
          <a:xfrm>
            <a:off x="6162734" y="2538225"/>
            <a:ext cx="1901353"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Headaches </a:t>
            </a:r>
            <a:br>
              <a:rPr lang="en-US" sz="1450" b="1" dirty="0">
                <a:latin typeface="+mn-lt"/>
              </a:rPr>
            </a:br>
            <a:r>
              <a:rPr lang="en-US" sz="1450" b="1" dirty="0">
                <a:solidFill>
                  <a:schemeClr val="bg1"/>
                </a:solidFill>
                <a:latin typeface="+mn-lt"/>
              </a:rPr>
              <a:t>(2.5%)</a:t>
            </a:r>
            <a:endParaRPr lang="en-US" sz="1450" dirty="0">
              <a:solidFill>
                <a:schemeClr val="bg1"/>
              </a:solidFill>
              <a:latin typeface="+mn-lt"/>
            </a:endParaRPr>
          </a:p>
        </p:txBody>
      </p:sp>
      <p:sp>
        <p:nvSpPr>
          <p:cNvPr id="35" name="Oval 34">
            <a:extLst>
              <a:ext uri="{FF2B5EF4-FFF2-40B4-BE49-F238E27FC236}">
                <a16:creationId xmlns:a16="http://schemas.microsoft.com/office/drawing/2014/main" id="{90D6138C-E1CF-C093-3572-7D50DEE79E25}"/>
              </a:ext>
            </a:extLst>
          </p:cNvPr>
          <p:cNvSpPr/>
          <p:nvPr/>
        </p:nvSpPr>
        <p:spPr bwMode="auto">
          <a:xfrm>
            <a:off x="7722183" y="2049832"/>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8" name="Graphic 17" descr="Snooze with solid fill">
            <a:extLst>
              <a:ext uri="{FF2B5EF4-FFF2-40B4-BE49-F238E27FC236}">
                <a16:creationId xmlns:a16="http://schemas.microsoft.com/office/drawing/2014/main" id="{05282F10-DA41-F7A3-A71A-4EFD731576A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18773" y="2188116"/>
            <a:ext cx="482313" cy="482313"/>
          </a:xfrm>
          <a:prstGeom prst="rect">
            <a:avLst/>
          </a:prstGeom>
        </p:spPr>
      </p:pic>
      <p:pic>
        <p:nvPicPr>
          <p:cNvPr id="19" name="Graphic 18" descr="Brain in head with solid fill">
            <a:extLst>
              <a:ext uri="{FF2B5EF4-FFF2-40B4-BE49-F238E27FC236}">
                <a16:creationId xmlns:a16="http://schemas.microsoft.com/office/drawing/2014/main" id="{C067BBCA-95EA-261D-F0B1-414BB8E206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27698" y="2224761"/>
            <a:ext cx="518756" cy="518756"/>
          </a:xfrm>
          <a:prstGeom prst="rect">
            <a:avLst/>
          </a:prstGeom>
        </p:spPr>
      </p:pic>
      <p:sp>
        <p:nvSpPr>
          <p:cNvPr id="36" name="Text Placeholder 3">
            <a:extLst>
              <a:ext uri="{FF2B5EF4-FFF2-40B4-BE49-F238E27FC236}">
                <a16:creationId xmlns:a16="http://schemas.microsoft.com/office/drawing/2014/main" id="{3D77EB24-D9C3-4BA5-7EF6-9FEAFB6BED0B}"/>
              </a:ext>
            </a:extLst>
          </p:cNvPr>
          <p:cNvSpPr>
            <a:spLocks noGrp="1"/>
          </p:cNvSpPr>
          <p:nvPr>
            <p:ph type="body" idx="12"/>
          </p:nvPr>
        </p:nvSpPr>
        <p:spPr>
          <a:xfrm>
            <a:off x="602988" y="4030786"/>
            <a:ext cx="7966604" cy="795130"/>
          </a:xfrm>
        </p:spPr>
        <p:txBody>
          <a:bodyPr/>
          <a:lstStyle/>
          <a:p>
            <a:pPr marL="0" indent="0" algn="ctr">
              <a:lnSpc>
                <a:spcPts val="2600"/>
              </a:lnSpc>
              <a:spcBef>
                <a:spcPts val="1300"/>
              </a:spcBef>
              <a:spcAft>
                <a:spcPts val="1300"/>
              </a:spcAft>
              <a:buNone/>
            </a:pPr>
            <a:r>
              <a:rPr lang="en-US" dirty="0">
                <a:latin typeface="Arial"/>
                <a:cs typeface="Arial"/>
              </a:rPr>
              <a:t>Side effects generally resolves over time (first two weeks) </a:t>
            </a:r>
            <a:br>
              <a:rPr lang="en-US" dirty="0"/>
            </a:br>
            <a:endParaRPr lang="en-US" b="1" dirty="0">
              <a:solidFill>
                <a:srgbClr val="009A9E"/>
              </a:solidFill>
            </a:endParaRPr>
          </a:p>
        </p:txBody>
      </p:sp>
      <p:sp>
        <p:nvSpPr>
          <p:cNvPr id="3" name="Footer Placeholder 4">
            <a:extLst>
              <a:ext uri="{FF2B5EF4-FFF2-40B4-BE49-F238E27FC236}">
                <a16:creationId xmlns:a16="http://schemas.microsoft.com/office/drawing/2014/main" id="{FA8187D8-A182-C3BB-9226-DA2622015300}"/>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
        <p:nvSpPr>
          <p:cNvPr id="21" name="Text Placeholder 3">
            <a:extLst>
              <a:ext uri="{FF2B5EF4-FFF2-40B4-BE49-F238E27FC236}">
                <a16:creationId xmlns:a16="http://schemas.microsoft.com/office/drawing/2014/main" id="{8109A487-A370-73CD-2974-E31C6B7FD9FE}"/>
              </a:ext>
            </a:extLst>
          </p:cNvPr>
          <p:cNvSpPr txBox="1">
            <a:spLocks/>
          </p:cNvSpPr>
          <p:nvPr/>
        </p:nvSpPr>
        <p:spPr bwMode="auto">
          <a:xfrm>
            <a:off x="3546082" y="2513034"/>
            <a:ext cx="2159551" cy="102534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Insomnia </a:t>
            </a:r>
            <a:br>
              <a:rPr lang="en-US" sz="1450" b="1" dirty="0">
                <a:latin typeface="+mn-lt"/>
              </a:rPr>
            </a:br>
            <a:r>
              <a:rPr lang="en-US" sz="1450" b="1" dirty="0">
                <a:solidFill>
                  <a:schemeClr val="bg1"/>
                </a:solidFill>
                <a:latin typeface="+mn-lt"/>
              </a:rPr>
              <a:t>(5.9%) and Abnormal Dreams</a:t>
            </a:r>
            <a:endParaRPr lang="en-US" dirty="0">
              <a:solidFill>
                <a:schemeClr val="bg1"/>
              </a:solidFill>
            </a:endParaRPr>
          </a:p>
          <a:p>
            <a:pPr marL="0" indent="0">
              <a:lnSpc>
                <a:spcPct val="100000"/>
              </a:lnSpc>
              <a:spcBef>
                <a:spcPts val="300"/>
              </a:spcBef>
              <a:spcAft>
                <a:spcPts val="300"/>
              </a:spcAft>
              <a:buNone/>
            </a:pPr>
            <a:r>
              <a:rPr lang="en-US" sz="1450" b="1" dirty="0">
                <a:solidFill>
                  <a:schemeClr val="bg1"/>
                </a:solidFill>
                <a:latin typeface="+mn-lt"/>
              </a:rPr>
              <a:t>(7.5%)</a:t>
            </a:r>
            <a:endParaRPr lang="en-US" dirty="0">
              <a:solidFill>
                <a:schemeClr val="bg1"/>
              </a:solidFill>
            </a:endParaRPr>
          </a:p>
        </p:txBody>
      </p:sp>
    </p:spTree>
    <p:extLst>
      <p:ext uri="{BB962C8B-B14F-4D97-AF65-F5344CB8AC3E}">
        <p14:creationId xmlns:p14="http://schemas.microsoft.com/office/powerpoint/2010/main" val="2259493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39B42-83DA-3DEA-CB6E-D0B3EDA3D6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EB1523-E3B5-8A95-A68E-1C0FB9B6BD91}"/>
              </a:ext>
            </a:extLst>
          </p:cNvPr>
          <p:cNvSpPr>
            <a:spLocks noGrp="1"/>
          </p:cNvSpPr>
          <p:nvPr>
            <p:ph type="title"/>
          </p:nvPr>
        </p:nvSpPr>
        <p:spPr/>
        <p:txBody>
          <a:bodyPr/>
          <a:lstStyle/>
          <a:p>
            <a:r>
              <a:rPr lang="en-US" dirty="0"/>
              <a:t>Nicotine analogues</a:t>
            </a:r>
          </a:p>
        </p:txBody>
      </p:sp>
      <p:sp>
        <p:nvSpPr>
          <p:cNvPr id="11" name="Text Placeholder 3">
            <a:extLst>
              <a:ext uri="{FF2B5EF4-FFF2-40B4-BE49-F238E27FC236}">
                <a16:creationId xmlns:a16="http://schemas.microsoft.com/office/drawing/2014/main" id="{C4E0BF0F-99C2-CCDF-D27B-4453012D2911}"/>
              </a:ext>
            </a:extLst>
          </p:cNvPr>
          <p:cNvSpPr txBox="1">
            <a:spLocks/>
          </p:cNvSpPr>
          <p:nvPr/>
        </p:nvSpPr>
        <p:spPr bwMode="auto">
          <a:xfrm>
            <a:off x="571498" y="1684050"/>
            <a:ext cx="7848933" cy="1464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lnSpc>
                <a:spcPts val="2200"/>
              </a:lnSpc>
              <a:spcBef>
                <a:spcPts val="1200"/>
              </a:spcBef>
              <a:spcAft>
                <a:spcPts val="1200"/>
              </a:spcAft>
              <a:buClr>
                <a:srgbClr val="009A9E"/>
              </a:buClr>
            </a:pPr>
            <a:r>
              <a:rPr lang="en-US" sz="1600" dirty="0">
                <a:latin typeface="+mn-lt"/>
              </a:rPr>
              <a:t>The use of nicotine analogues has not been associated with an increased risk of serious neuropsychiatric adverse events compared with placebo. </a:t>
            </a:r>
            <a:r>
              <a:rPr lang="en-US" sz="1600" b="1" dirty="0">
                <a:solidFill>
                  <a:srgbClr val="009A9E"/>
                </a:solidFill>
                <a:latin typeface="+mn-lt"/>
              </a:rPr>
              <a:t>Depressed mood, rarely including suicidal ideation and suicide attempt, may be a symptom of nicotine withdrawal</a:t>
            </a:r>
            <a:r>
              <a:rPr lang="en-US" sz="1600" dirty="0">
                <a:latin typeface="+mn-lt"/>
              </a:rPr>
              <a:t>.</a:t>
            </a:r>
            <a:endParaRPr lang="en-US"/>
          </a:p>
          <a:p>
            <a:pPr marL="223520" indent="-223520">
              <a:lnSpc>
                <a:spcPts val="2200"/>
              </a:lnSpc>
              <a:spcBef>
                <a:spcPts val="1200"/>
              </a:spcBef>
              <a:spcAft>
                <a:spcPts val="1200"/>
              </a:spcAft>
              <a:buClr>
                <a:srgbClr val="009A9E"/>
              </a:buClr>
            </a:pPr>
            <a:r>
              <a:rPr lang="en-US" sz="1600" dirty="0">
                <a:latin typeface="+mn-lt"/>
              </a:rPr>
              <a:t>Clinicians should be aware of the possible emergence of </a:t>
            </a:r>
            <a:r>
              <a:rPr lang="en-US" sz="1600" b="1" dirty="0">
                <a:solidFill>
                  <a:srgbClr val="009A9E"/>
                </a:solidFill>
                <a:latin typeface="+mn-lt"/>
              </a:rPr>
              <a:t>serious neuropsychiatric symptoms</a:t>
            </a:r>
            <a:r>
              <a:rPr lang="en-US" sz="1600" dirty="0">
                <a:solidFill>
                  <a:srgbClr val="009A9E"/>
                </a:solidFill>
                <a:latin typeface="+mn-lt"/>
              </a:rPr>
              <a:t> </a:t>
            </a:r>
            <a:r>
              <a:rPr lang="en-US" sz="1600" dirty="0">
                <a:latin typeface="+mn-lt"/>
              </a:rPr>
              <a:t>in individuals attempting to quit </a:t>
            </a:r>
            <a:r>
              <a:rPr lang="en-US" sz="1600" b="1" dirty="0">
                <a:solidFill>
                  <a:srgbClr val="009A9E"/>
                </a:solidFill>
                <a:latin typeface="+mn-lt"/>
              </a:rPr>
              <a:t>with or without treatment</a:t>
            </a:r>
            <a:r>
              <a:rPr lang="en-US" sz="1600" dirty="0">
                <a:latin typeface="+mn-lt"/>
              </a:rPr>
              <a:t>. If serious neuropsychiatric symptoms occur whilst on varenicline treatment, </a:t>
            </a:r>
            <a:r>
              <a:rPr lang="en-US" sz="1600" b="1" dirty="0">
                <a:solidFill>
                  <a:srgbClr val="009A9E"/>
                </a:solidFill>
                <a:latin typeface="+mn-lt"/>
              </a:rPr>
              <a:t>patients should discontinue varenicline or </a:t>
            </a:r>
            <a:r>
              <a:rPr lang="en-US" sz="1600" b="1" dirty="0" err="1">
                <a:solidFill>
                  <a:srgbClr val="009A9E"/>
                </a:solidFill>
                <a:latin typeface="+mn-lt"/>
              </a:rPr>
              <a:t>cytisine</a:t>
            </a:r>
            <a:r>
              <a:rPr lang="en-US" sz="1600" b="1" dirty="0">
                <a:solidFill>
                  <a:srgbClr val="009A9E"/>
                </a:solidFill>
                <a:latin typeface="+mn-lt"/>
              </a:rPr>
              <a:t> immediately and contact a healthcare professional </a:t>
            </a:r>
            <a:r>
              <a:rPr lang="en-US" sz="1600" dirty="0">
                <a:latin typeface="+mn-lt"/>
              </a:rPr>
              <a:t>for re-evaluation of treatment. </a:t>
            </a:r>
          </a:p>
          <a:p>
            <a:pPr marL="223520" indent="-223520">
              <a:lnSpc>
                <a:spcPts val="2200"/>
              </a:lnSpc>
              <a:spcBef>
                <a:spcPts val="1200"/>
              </a:spcBef>
              <a:spcAft>
                <a:spcPts val="1200"/>
              </a:spcAft>
              <a:buClr>
                <a:srgbClr val="009A9E"/>
              </a:buClr>
            </a:pPr>
            <a:r>
              <a:rPr lang="en-US" sz="1600" b="1" dirty="0">
                <a:solidFill>
                  <a:srgbClr val="009A9E"/>
                </a:solidFill>
                <a:latin typeface="+mn-lt"/>
              </a:rPr>
              <a:t>Care should be taken with patients with a history of psychiatric illness </a:t>
            </a:r>
            <a:br>
              <a:rPr lang="en-US" sz="1600" b="1" dirty="0">
                <a:solidFill>
                  <a:srgbClr val="00B1FF"/>
                </a:solidFill>
                <a:latin typeface="+mn-lt"/>
              </a:rPr>
            </a:br>
            <a:r>
              <a:rPr lang="en-US" sz="1600" dirty="0">
                <a:latin typeface="+mn-lt"/>
              </a:rPr>
              <a:t>and patients should be advised accordingly.</a:t>
            </a:r>
          </a:p>
          <a:p>
            <a:pPr marL="223520" indent="-223520">
              <a:lnSpc>
                <a:spcPts val="2200"/>
              </a:lnSpc>
              <a:spcBef>
                <a:spcPts val="400"/>
              </a:spcBef>
              <a:spcAft>
                <a:spcPts val="400"/>
              </a:spcAft>
            </a:pPr>
            <a:endParaRPr lang="en-US" sz="1600" dirty="0"/>
          </a:p>
          <a:p>
            <a:pPr marL="223520" indent="-223520">
              <a:lnSpc>
                <a:spcPts val="2200"/>
              </a:lnSpc>
              <a:spcBef>
                <a:spcPts val="400"/>
              </a:spcBef>
              <a:spcAft>
                <a:spcPts val="400"/>
              </a:spcAft>
            </a:pPr>
            <a:endParaRPr lang="en-US" sz="1600" b="1" dirty="0">
              <a:solidFill>
                <a:srgbClr val="00B1FF"/>
              </a:solidFill>
            </a:endParaRPr>
          </a:p>
          <a:p>
            <a:pPr marL="223520" indent="-223520">
              <a:lnSpc>
                <a:spcPts val="2200"/>
              </a:lnSpc>
              <a:spcBef>
                <a:spcPts val="400"/>
              </a:spcBef>
              <a:spcAft>
                <a:spcPts val="400"/>
              </a:spcAft>
            </a:pPr>
            <a:endParaRPr lang="en-US" sz="1600" dirty="0"/>
          </a:p>
        </p:txBody>
      </p:sp>
      <p:sp>
        <p:nvSpPr>
          <p:cNvPr id="3" name="Footer Placeholder 4">
            <a:extLst>
              <a:ext uri="{FF2B5EF4-FFF2-40B4-BE49-F238E27FC236}">
                <a16:creationId xmlns:a16="http://schemas.microsoft.com/office/drawing/2014/main" id="{ED7936CB-9A29-6825-6540-B2361AD50905}"/>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3643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290B1-CB42-00A5-6CD7-A3F4E00D4B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A171C2-ED06-622F-48DD-5EB924FB9483}"/>
              </a:ext>
            </a:extLst>
          </p:cNvPr>
          <p:cNvSpPr>
            <a:spLocks noGrp="1"/>
          </p:cNvSpPr>
          <p:nvPr>
            <p:ph type="title"/>
          </p:nvPr>
        </p:nvSpPr>
        <p:spPr/>
        <p:txBody>
          <a:bodyPr/>
          <a:lstStyle/>
          <a:p>
            <a:r>
              <a:rPr lang="en-US" dirty="0"/>
              <a:t>Varenicline: contraindications and cautions</a:t>
            </a:r>
          </a:p>
        </p:txBody>
      </p:sp>
      <p:sp>
        <p:nvSpPr>
          <p:cNvPr id="11" name="Text Placeholder 3">
            <a:extLst>
              <a:ext uri="{FF2B5EF4-FFF2-40B4-BE49-F238E27FC236}">
                <a16:creationId xmlns:a16="http://schemas.microsoft.com/office/drawing/2014/main" id="{77620EE5-0926-E6F3-29F0-D0605647FF5C}"/>
              </a:ext>
            </a:extLst>
          </p:cNvPr>
          <p:cNvSpPr txBox="1">
            <a:spLocks/>
          </p:cNvSpPr>
          <p:nvPr/>
        </p:nvSpPr>
        <p:spPr bwMode="auto">
          <a:xfrm>
            <a:off x="571499" y="1684049"/>
            <a:ext cx="4205600" cy="1655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9A9E"/>
                </a:solidFill>
                <a:latin typeface="+mn-lt"/>
              </a:rPr>
              <a:t>Contraindications</a:t>
            </a:r>
          </a:p>
          <a:p>
            <a:pPr marL="223838" indent="-223838">
              <a:lnSpc>
                <a:spcPts val="2200"/>
              </a:lnSpc>
              <a:spcBef>
                <a:spcPts val="400"/>
              </a:spcBef>
              <a:spcAft>
                <a:spcPts val="400"/>
              </a:spcAft>
              <a:buClr>
                <a:srgbClr val="009A9E"/>
              </a:buClr>
            </a:pPr>
            <a:r>
              <a:rPr lang="en-US" sz="1600" dirty="0">
                <a:latin typeface="+mn-lt"/>
              </a:rPr>
              <a:t>People under 18</a:t>
            </a:r>
          </a:p>
          <a:p>
            <a:pPr marL="223838" indent="-223838">
              <a:lnSpc>
                <a:spcPts val="2200"/>
              </a:lnSpc>
              <a:spcBef>
                <a:spcPts val="400"/>
              </a:spcBef>
              <a:spcAft>
                <a:spcPts val="400"/>
              </a:spcAft>
              <a:buClr>
                <a:srgbClr val="009A9E"/>
              </a:buClr>
            </a:pPr>
            <a:r>
              <a:rPr lang="en-US" sz="1600" dirty="0">
                <a:latin typeface="+mn-lt"/>
              </a:rPr>
              <a:t>Pregnancy/ breast feeding</a:t>
            </a:r>
          </a:p>
          <a:p>
            <a:pPr marL="223838" indent="-223838">
              <a:lnSpc>
                <a:spcPts val="2200"/>
              </a:lnSpc>
              <a:spcBef>
                <a:spcPts val="400"/>
              </a:spcBef>
              <a:spcAft>
                <a:spcPts val="400"/>
              </a:spcAft>
              <a:buClr>
                <a:srgbClr val="009A9E"/>
              </a:buClr>
            </a:pPr>
            <a:r>
              <a:rPr lang="en-US" sz="1600" dirty="0">
                <a:latin typeface="+mn-lt"/>
              </a:rPr>
              <a:t>Allergy to varenicline or excipients</a:t>
            </a:r>
          </a:p>
        </p:txBody>
      </p:sp>
      <p:pic>
        <p:nvPicPr>
          <p:cNvPr id="8" name="Picture 7">
            <a:extLst>
              <a:ext uri="{FF2B5EF4-FFF2-40B4-BE49-F238E27FC236}">
                <a16:creationId xmlns:a16="http://schemas.microsoft.com/office/drawing/2014/main" id="{3F06903D-B439-0AB1-A44D-64325857B235}"/>
              </a:ext>
            </a:extLst>
          </p:cNvPr>
          <p:cNvPicPr>
            <a:picLocks noChangeAspect="1"/>
          </p:cNvPicPr>
          <p:nvPr/>
        </p:nvPicPr>
        <p:blipFill>
          <a:blip r:embed="rId3"/>
          <a:stretch>
            <a:fillRect/>
          </a:stretch>
        </p:blipFill>
        <p:spPr>
          <a:xfrm>
            <a:off x="6141554" y="2088266"/>
            <a:ext cx="1790700" cy="3492500"/>
          </a:xfrm>
          <a:prstGeom prst="rect">
            <a:avLst/>
          </a:prstGeom>
        </p:spPr>
      </p:pic>
      <p:sp>
        <p:nvSpPr>
          <p:cNvPr id="6" name="Text Placeholder 3">
            <a:extLst>
              <a:ext uri="{FF2B5EF4-FFF2-40B4-BE49-F238E27FC236}">
                <a16:creationId xmlns:a16="http://schemas.microsoft.com/office/drawing/2014/main" id="{0626F007-366D-7174-234A-C33695268E63}"/>
              </a:ext>
            </a:extLst>
          </p:cNvPr>
          <p:cNvSpPr txBox="1">
            <a:spLocks/>
          </p:cNvSpPr>
          <p:nvPr/>
        </p:nvSpPr>
        <p:spPr bwMode="auto">
          <a:xfrm>
            <a:off x="571498" y="3403116"/>
            <a:ext cx="4891047" cy="25313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9A9E"/>
                </a:solidFill>
                <a:latin typeface="+mn-lt"/>
              </a:rPr>
              <a:t>Cautions</a:t>
            </a:r>
          </a:p>
          <a:p>
            <a:pPr marL="223838" indent="-223838">
              <a:lnSpc>
                <a:spcPts val="2200"/>
              </a:lnSpc>
              <a:spcBef>
                <a:spcPts val="400"/>
              </a:spcBef>
              <a:spcAft>
                <a:spcPts val="400"/>
              </a:spcAft>
              <a:buClr>
                <a:srgbClr val="009A9E"/>
              </a:buClr>
            </a:pPr>
            <a:r>
              <a:rPr lang="en-US" sz="1600" dirty="0">
                <a:latin typeface="+mn-lt"/>
              </a:rPr>
              <a:t>May have minor or moderate influence on the ability to drive and use machines</a:t>
            </a:r>
          </a:p>
          <a:p>
            <a:pPr marL="223838" indent="-223838">
              <a:lnSpc>
                <a:spcPts val="2200"/>
              </a:lnSpc>
              <a:spcBef>
                <a:spcPts val="400"/>
              </a:spcBef>
              <a:spcAft>
                <a:spcPts val="400"/>
              </a:spcAft>
              <a:buClr>
                <a:srgbClr val="009A9E"/>
              </a:buClr>
            </a:pPr>
            <a:r>
              <a:rPr lang="en-US" sz="1600" dirty="0">
                <a:latin typeface="+mn-lt"/>
              </a:rPr>
              <a:t>End stage Renal Failure, Severe Renal impairment (reduce dose)</a:t>
            </a:r>
          </a:p>
          <a:p>
            <a:pPr marL="223838" indent="-223838">
              <a:lnSpc>
                <a:spcPts val="2200"/>
              </a:lnSpc>
              <a:spcBef>
                <a:spcPts val="400"/>
              </a:spcBef>
              <a:spcAft>
                <a:spcPts val="400"/>
              </a:spcAft>
              <a:buClr>
                <a:srgbClr val="009A9E"/>
              </a:buClr>
            </a:pPr>
            <a:r>
              <a:rPr lang="en-US" sz="1600" dirty="0">
                <a:latin typeface="+mn-lt"/>
              </a:rPr>
              <a:t>Epilepsy</a:t>
            </a:r>
          </a:p>
          <a:p>
            <a:pPr marL="223838" indent="-223838">
              <a:lnSpc>
                <a:spcPts val="2200"/>
              </a:lnSpc>
              <a:spcBef>
                <a:spcPts val="400"/>
              </a:spcBef>
              <a:spcAft>
                <a:spcPts val="400"/>
              </a:spcAft>
              <a:buClr>
                <a:srgbClr val="009A9E"/>
              </a:buClr>
            </a:pPr>
            <a:r>
              <a:rPr lang="en-US" sz="1600" dirty="0">
                <a:latin typeface="+mn-lt"/>
              </a:rPr>
              <a:t>No clinically meaningful drug interactions</a:t>
            </a:r>
          </a:p>
        </p:txBody>
      </p:sp>
      <p:sp>
        <p:nvSpPr>
          <p:cNvPr id="3" name="Footer Placeholder 4">
            <a:extLst>
              <a:ext uri="{FF2B5EF4-FFF2-40B4-BE49-F238E27FC236}">
                <a16:creationId xmlns:a16="http://schemas.microsoft.com/office/drawing/2014/main" id="{C91B5F2F-B29C-9D7C-A391-FBF265DDFA14}"/>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0860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410B2-4699-5301-D2A1-0D6319D0F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B036AD-12CB-ED4D-2495-5E2C82280A5C}"/>
              </a:ext>
            </a:extLst>
          </p:cNvPr>
          <p:cNvSpPr>
            <a:spLocks noGrp="1"/>
          </p:cNvSpPr>
          <p:nvPr>
            <p:ph type="title"/>
          </p:nvPr>
        </p:nvSpPr>
        <p:spPr/>
        <p:txBody>
          <a:bodyPr/>
          <a:lstStyle/>
          <a:p>
            <a:r>
              <a:rPr lang="en-US" dirty="0"/>
              <a:t>Varenicline: side effects</a:t>
            </a:r>
          </a:p>
        </p:txBody>
      </p:sp>
      <p:sp>
        <p:nvSpPr>
          <p:cNvPr id="5" name="Rectangle 4">
            <a:extLst>
              <a:ext uri="{FF2B5EF4-FFF2-40B4-BE49-F238E27FC236}">
                <a16:creationId xmlns:a16="http://schemas.microsoft.com/office/drawing/2014/main" id="{5CCD2DB5-6A2C-AA6B-D193-11DAF4EF8352}"/>
              </a:ext>
            </a:extLst>
          </p:cNvPr>
          <p:cNvSpPr/>
          <p:nvPr/>
        </p:nvSpPr>
        <p:spPr bwMode="auto">
          <a:xfrm>
            <a:off x="604701" y="1698899"/>
            <a:ext cx="2456551" cy="3310429"/>
          </a:xfrm>
          <a:prstGeom prst="rect">
            <a:avLst/>
          </a:prstGeom>
          <a:no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 name="Rectangle 6">
            <a:extLst>
              <a:ext uri="{FF2B5EF4-FFF2-40B4-BE49-F238E27FC236}">
                <a16:creationId xmlns:a16="http://schemas.microsoft.com/office/drawing/2014/main" id="{9C57D881-5175-04E9-2363-1B9D3CAF33A0}"/>
              </a:ext>
            </a:extLst>
          </p:cNvPr>
          <p:cNvSpPr/>
          <p:nvPr/>
        </p:nvSpPr>
        <p:spPr bwMode="auto">
          <a:xfrm>
            <a:off x="604701" y="3917315"/>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 name="Text Placeholder 3">
            <a:extLst>
              <a:ext uri="{FF2B5EF4-FFF2-40B4-BE49-F238E27FC236}">
                <a16:creationId xmlns:a16="http://schemas.microsoft.com/office/drawing/2014/main" id="{54C9E60C-6FA3-2E52-066F-3B4D1D65508A}"/>
              </a:ext>
            </a:extLst>
          </p:cNvPr>
          <p:cNvSpPr txBox="1">
            <a:spLocks/>
          </p:cNvSpPr>
          <p:nvPr/>
        </p:nvSpPr>
        <p:spPr bwMode="auto">
          <a:xfrm>
            <a:off x="690772" y="3955167"/>
            <a:ext cx="1984695"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Nausea (30%) mostly mild to moderate (3% severe)</a:t>
            </a:r>
            <a:endParaRPr lang="en-US" sz="1450" dirty="0">
              <a:solidFill>
                <a:schemeClr val="bg1"/>
              </a:solidFill>
              <a:latin typeface="+mn-lt"/>
            </a:endParaRPr>
          </a:p>
        </p:txBody>
      </p:sp>
      <p:sp>
        <p:nvSpPr>
          <p:cNvPr id="16" name="Text Placeholder 3">
            <a:extLst>
              <a:ext uri="{FF2B5EF4-FFF2-40B4-BE49-F238E27FC236}">
                <a16:creationId xmlns:a16="http://schemas.microsoft.com/office/drawing/2014/main" id="{B77B4003-5CBA-DB2B-CDB3-CA2DB6E7A4BE}"/>
              </a:ext>
            </a:extLst>
          </p:cNvPr>
          <p:cNvSpPr txBox="1">
            <a:spLocks/>
          </p:cNvSpPr>
          <p:nvPr/>
        </p:nvSpPr>
        <p:spPr bwMode="auto">
          <a:xfrm>
            <a:off x="666920" y="1779471"/>
            <a:ext cx="2314819" cy="19178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400"/>
              </a:spcBef>
              <a:spcAft>
                <a:spcPts val="400"/>
              </a:spcAft>
              <a:buClr>
                <a:srgbClr val="009A9E"/>
              </a:buClr>
            </a:pPr>
            <a:r>
              <a:rPr lang="en-US" sz="1450" b="1" dirty="0">
                <a:latin typeface="+mn-lt"/>
              </a:rPr>
              <a:t>Take after meal</a:t>
            </a:r>
          </a:p>
          <a:p>
            <a:pPr marL="223838" indent="-223838">
              <a:lnSpc>
                <a:spcPts val="2000"/>
              </a:lnSpc>
              <a:spcBef>
                <a:spcPts val="400"/>
              </a:spcBef>
              <a:spcAft>
                <a:spcPts val="400"/>
              </a:spcAft>
              <a:buClr>
                <a:srgbClr val="009A9E"/>
              </a:buClr>
            </a:pPr>
            <a:r>
              <a:rPr lang="en-US" sz="1450" dirty="0">
                <a:latin typeface="+mn-lt"/>
              </a:rPr>
              <a:t>Rest</a:t>
            </a:r>
          </a:p>
          <a:p>
            <a:pPr marL="223838" indent="-223838">
              <a:lnSpc>
                <a:spcPts val="2000"/>
              </a:lnSpc>
              <a:spcBef>
                <a:spcPts val="400"/>
              </a:spcBef>
              <a:spcAft>
                <a:spcPts val="400"/>
              </a:spcAft>
              <a:buClr>
                <a:srgbClr val="009A9E"/>
              </a:buClr>
            </a:pPr>
            <a:r>
              <a:rPr lang="en-US" sz="1450" dirty="0">
                <a:latin typeface="+mn-lt"/>
              </a:rPr>
              <a:t>Anti-emetics can be taken if persists</a:t>
            </a:r>
          </a:p>
        </p:txBody>
      </p:sp>
      <p:sp>
        <p:nvSpPr>
          <p:cNvPr id="20" name="Oval 19">
            <a:extLst>
              <a:ext uri="{FF2B5EF4-FFF2-40B4-BE49-F238E27FC236}">
                <a16:creationId xmlns:a16="http://schemas.microsoft.com/office/drawing/2014/main" id="{325DF307-400E-9A44-DAD2-1E0CD0879359}"/>
              </a:ext>
            </a:extLst>
          </p:cNvPr>
          <p:cNvSpPr/>
          <p:nvPr/>
        </p:nvSpPr>
        <p:spPr bwMode="auto">
          <a:xfrm>
            <a:off x="2250221" y="3466774"/>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7" name="Graphic 16" descr="Cough with solid fill">
            <a:extLst>
              <a:ext uri="{FF2B5EF4-FFF2-40B4-BE49-F238E27FC236}">
                <a16:creationId xmlns:a16="http://schemas.microsoft.com/office/drawing/2014/main" id="{A16E5DAE-E7B1-865C-99A9-A216F386BB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54189" y="3641703"/>
            <a:ext cx="518756" cy="518756"/>
          </a:xfrm>
          <a:prstGeom prst="rect">
            <a:avLst/>
          </a:prstGeom>
        </p:spPr>
      </p:pic>
      <p:sp>
        <p:nvSpPr>
          <p:cNvPr id="26" name="Rectangle 25">
            <a:extLst>
              <a:ext uri="{FF2B5EF4-FFF2-40B4-BE49-F238E27FC236}">
                <a16:creationId xmlns:a16="http://schemas.microsoft.com/office/drawing/2014/main" id="{C8F58C14-99BB-BA5C-CAFD-276AC73D4A3D}"/>
              </a:ext>
            </a:extLst>
          </p:cNvPr>
          <p:cNvSpPr/>
          <p:nvPr/>
        </p:nvSpPr>
        <p:spPr bwMode="auto">
          <a:xfrm>
            <a:off x="3340359" y="1698899"/>
            <a:ext cx="2456551" cy="3310429"/>
          </a:xfrm>
          <a:prstGeom prst="rect">
            <a:avLst/>
          </a:prstGeom>
          <a:no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Rectangle 26">
            <a:extLst>
              <a:ext uri="{FF2B5EF4-FFF2-40B4-BE49-F238E27FC236}">
                <a16:creationId xmlns:a16="http://schemas.microsoft.com/office/drawing/2014/main" id="{7C77C286-5B71-90C5-C2B7-D2E37B9C9995}"/>
              </a:ext>
            </a:extLst>
          </p:cNvPr>
          <p:cNvSpPr/>
          <p:nvPr/>
        </p:nvSpPr>
        <p:spPr bwMode="auto">
          <a:xfrm>
            <a:off x="3340359" y="3917315"/>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Text Placeholder 3">
            <a:extLst>
              <a:ext uri="{FF2B5EF4-FFF2-40B4-BE49-F238E27FC236}">
                <a16:creationId xmlns:a16="http://schemas.microsoft.com/office/drawing/2014/main" id="{07E22125-5711-278A-36FE-9DC2AC9A6AB7}"/>
              </a:ext>
            </a:extLst>
          </p:cNvPr>
          <p:cNvSpPr txBox="1">
            <a:spLocks/>
          </p:cNvSpPr>
          <p:nvPr/>
        </p:nvSpPr>
        <p:spPr bwMode="auto">
          <a:xfrm>
            <a:off x="3426430" y="3955167"/>
            <a:ext cx="1901353"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Insomnia </a:t>
            </a:r>
            <a:br>
              <a:rPr lang="en-US" sz="1450" b="1" dirty="0">
                <a:solidFill>
                  <a:schemeClr val="bg1"/>
                </a:solidFill>
                <a:latin typeface="+mn-lt"/>
              </a:rPr>
            </a:br>
            <a:r>
              <a:rPr lang="en-US" sz="1450" b="1" dirty="0">
                <a:solidFill>
                  <a:schemeClr val="bg1"/>
                </a:solidFill>
                <a:latin typeface="+mn-lt"/>
              </a:rPr>
              <a:t>(18%) and abnormal ‘vivid’ dreams (13%)</a:t>
            </a:r>
            <a:endParaRPr lang="en-US" sz="1450" dirty="0">
              <a:solidFill>
                <a:schemeClr val="bg1"/>
              </a:solidFill>
              <a:latin typeface="+mn-lt"/>
            </a:endParaRPr>
          </a:p>
        </p:txBody>
      </p:sp>
      <p:sp>
        <p:nvSpPr>
          <p:cNvPr id="29" name="Text Placeholder 3">
            <a:extLst>
              <a:ext uri="{FF2B5EF4-FFF2-40B4-BE49-F238E27FC236}">
                <a16:creationId xmlns:a16="http://schemas.microsoft.com/office/drawing/2014/main" id="{1CB5025E-1ED8-463E-D291-313E83BACCDB}"/>
              </a:ext>
            </a:extLst>
          </p:cNvPr>
          <p:cNvSpPr txBox="1">
            <a:spLocks/>
          </p:cNvSpPr>
          <p:nvPr/>
        </p:nvSpPr>
        <p:spPr bwMode="auto">
          <a:xfrm>
            <a:off x="3402578" y="1779471"/>
            <a:ext cx="2314819" cy="19178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400"/>
              </a:spcBef>
              <a:spcAft>
                <a:spcPts val="400"/>
              </a:spcAft>
              <a:buClr>
                <a:srgbClr val="009A9E"/>
              </a:buClr>
            </a:pPr>
            <a:r>
              <a:rPr lang="en-US" sz="1450" dirty="0">
                <a:latin typeface="+mn-lt"/>
              </a:rPr>
              <a:t>Option to </a:t>
            </a:r>
            <a:r>
              <a:rPr lang="en-US" sz="1450" b="1" dirty="0">
                <a:latin typeface="+mn-lt"/>
              </a:rPr>
              <a:t>take </a:t>
            </a:r>
            <a:br>
              <a:rPr lang="en-US" sz="1450" b="1" dirty="0">
                <a:latin typeface="+mn-lt"/>
              </a:rPr>
            </a:br>
            <a:r>
              <a:rPr lang="en-US" sz="1450" b="1" dirty="0">
                <a:latin typeface="+mn-lt"/>
              </a:rPr>
              <a:t>dose earlier in </a:t>
            </a:r>
            <a:br>
              <a:rPr lang="en-US" sz="1450" b="1" dirty="0">
                <a:latin typeface="+mn-lt"/>
              </a:rPr>
            </a:br>
            <a:r>
              <a:rPr lang="en-US" sz="1450" b="1" dirty="0">
                <a:latin typeface="+mn-lt"/>
              </a:rPr>
              <a:t>the evening</a:t>
            </a:r>
          </a:p>
        </p:txBody>
      </p:sp>
      <p:sp>
        <p:nvSpPr>
          <p:cNvPr id="30" name="Oval 29">
            <a:extLst>
              <a:ext uri="{FF2B5EF4-FFF2-40B4-BE49-F238E27FC236}">
                <a16:creationId xmlns:a16="http://schemas.microsoft.com/office/drawing/2014/main" id="{C5FAB107-9C06-9502-D7A3-3C51F29635F1}"/>
              </a:ext>
            </a:extLst>
          </p:cNvPr>
          <p:cNvSpPr/>
          <p:nvPr/>
        </p:nvSpPr>
        <p:spPr bwMode="auto">
          <a:xfrm>
            <a:off x="4985879" y="3466774"/>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9AC7EA1C-39E7-53F4-36EE-EED3EE299C33}"/>
              </a:ext>
            </a:extLst>
          </p:cNvPr>
          <p:cNvSpPr/>
          <p:nvPr/>
        </p:nvSpPr>
        <p:spPr bwMode="auto">
          <a:xfrm>
            <a:off x="6076663" y="1698899"/>
            <a:ext cx="2456551" cy="3310429"/>
          </a:xfrm>
          <a:prstGeom prst="rect">
            <a:avLst/>
          </a:prstGeom>
          <a:no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Rectangle 31">
            <a:extLst>
              <a:ext uri="{FF2B5EF4-FFF2-40B4-BE49-F238E27FC236}">
                <a16:creationId xmlns:a16="http://schemas.microsoft.com/office/drawing/2014/main" id="{B1AD6F61-B14A-BB8B-796B-10EF5E59A42B}"/>
              </a:ext>
            </a:extLst>
          </p:cNvPr>
          <p:cNvSpPr/>
          <p:nvPr/>
        </p:nvSpPr>
        <p:spPr bwMode="auto">
          <a:xfrm>
            <a:off x="6076663" y="3917315"/>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Text Placeholder 3">
            <a:extLst>
              <a:ext uri="{FF2B5EF4-FFF2-40B4-BE49-F238E27FC236}">
                <a16:creationId xmlns:a16="http://schemas.microsoft.com/office/drawing/2014/main" id="{89EBA8EB-3C56-7D2A-412B-A56DC9F72130}"/>
              </a:ext>
            </a:extLst>
          </p:cNvPr>
          <p:cNvSpPr txBox="1">
            <a:spLocks/>
          </p:cNvSpPr>
          <p:nvPr/>
        </p:nvSpPr>
        <p:spPr bwMode="auto">
          <a:xfrm>
            <a:off x="6162734" y="3955167"/>
            <a:ext cx="1901353"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Headaches </a:t>
            </a:r>
            <a:br>
              <a:rPr lang="en-US" sz="1450" b="1" dirty="0">
                <a:solidFill>
                  <a:schemeClr val="bg1"/>
                </a:solidFill>
                <a:latin typeface="+mn-lt"/>
              </a:rPr>
            </a:br>
            <a:r>
              <a:rPr lang="en-US" sz="1450" b="1" dirty="0">
                <a:solidFill>
                  <a:schemeClr val="bg1"/>
                </a:solidFill>
                <a:latin typeface="+mn-lt"/>
              </a:rPr>
              <a:t>(15%)</a:t>
            </a:r>
            <a:endParaRPr lang="en-US" sz="1450" dirty="0">
              <a:solidFill>
                <a:schemeClr val="bg1"/>
              </a:solidFill>
              <a:latin typeface="+mn-lt"/>
            </a:endParaRPr>
          </a:p>
        </p:txBody>
      </p:sp>
      <p:sp>
        <p:nvSpPr>
          <p:cNvPr id="34" name="Text Placeholder 3">
            <a:extLst>
              <a:ext uri="{FF2B5EF4-FFF2-40B4-BE49-F238E27FC236}">
                <a16:creationId xmlns:a16="http://schemas.microsoft.com/office/drawing/2014/main" id="{00FDAC22-901F-31C1-9F63-F104F20BE43E}"/>
              </a:ext>
            </a:extLst>
          </p:cNvPr>
          <p:cNvSpPr txBox="1">
            <a:spLocks/>
          </p:cNvSpPr>
          <p:nvPr/>
        </p:nvSpPr>
        <p:spPr bwMode="auto">
          <a:xfrm>
            <a:off x="6138882" y="1779471"/>
            <a:ext cx="2314819" cy="19178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400"/>
              </a:spcBef>
              <a:spcAft>
                <a:spcPts val="400"/>
              </a:spcAft>
              <a:buClr>
                <a:srgbClr val="009A9E"/>
              </a:buClr>
            </a:pPr>
            <a:r>
              <a:rPr lang="en-US" sz="1450" b="1" dirty="0">
                <a:latin typeface="+mn-lt"/>
              </a:rPr>
              <a:t>Mild analgesic</a:t>
            </a:r>
          </a:p>
          <a:p>
            <a:pPr marL="223838" indent="-223838">
              <a:lnSpc>
                <a:spcPts val="2000"/>
              </a:lnSpc>
              <a:spcBef>
                <a:spcPts val="400"/>
              </a:spcBef>
              <a:spcAft>
                <a:spcPts val="400"/>
              </a:spcAft>
              <a:buClr>
                <a:srgbClr val="009A9E"/>
              </a:buClr>
            </a:pPr>
            <a:r>
              <a:rPr lang="en-US" sz="1450" dirty="0">
                <a:latin typeface="+mn-lt"/>
              </a:rPr>
              <a:t>Drink water</a:t>
            </a:r>
          </a:p>
          <a:p>
            <a:pPr marL="223838" indent="-223838">
              <a:lnSpc>
                <a:spcPts val="2000"/>
              </a:lnSpc>
              <a:spcBef>
                <a:spcPts val="400"/>
              </a:spcBef>
              <a:spcAft>
                <a:spcPts val="400"/>
              </a:spcAft>
              <a:buClr>
                <a:srgbClr val="009A9E"/>
              </a:buClr>
            </a:pPr>
            <a:r>
              <a:rPr lang="en-US" sz="1450" dirty="0">
                <a:latin typeface="+mn-lt"/>
              </a:rPr>
              <a:t>Rest</a:t>
            </a:r>
          </a:p>
          <a:p>
            <a:pPr marL="223838" indent="-223838">
              <a:lnSpc>
                <a:spcPts val="2000"/>
              </a:lnSpc>
              <a:spcBef>
                <a:spcPts val="400"/>
              </a:spcBef>
              <a:spcAft>
                <a:spcPts val="400"/>
              </a:spcAft>
              <a:buClr>
                <a:srgbClr val="009A9E"/>
              </a:buClr>
            </a:pPr>
            <a:r>
              <a:rPr lang="en-US" sz="1450" dirty="0">
                <a:latin typeface="+mn-lt"/>
              </a:rPr>
              <a:t>Get fresh air</a:t>
            </a:r>
          </a:p>
        </p:txBody>
      </p:sp>
      <p:sp>
        <p:nvSpPr>
          <p:cNvPr id="35" name="Oval 34">
            <a:extLst>
              <a:ext uri="{FF2B5EF4-FFF2-40B4-BE49-F238E27FC236}">
                <a16:creationId xmlns:a16="http://schemas.microsoft.com/office/drawing/2014/main" id="{90D6138C-E1CF-C093-3572-7D50DEE79E25}"/>
              </a:ext>
            </a:extLst>
          </p:cNvPr>
          <p:cNvSpPr/>
          <p:nvPr/>
        </p:nvSpPr>
        <p:spPr bwMode="auto">
          <a:xfrm>
            <a:off x="7722183" y="3466774"/>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8" name="Graphic 17" descr="Snooze with solid fill">
            <a:extLst>
              <a:ext uri="{FF2B5EF4-FFF2-40B4-BE49-F238E27FC236}">
                <a16:creationId xmlns:a16="http://schemas.microsoft.com/office/drawing/2014/main" id="{05282F10-DA41-F7A3-A71A-4EFD731576A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18773" y="3623951"/>
            <a:ext cx="482313" cy="482313"/>
          </a:xfrm>
          <a:prstGeom prst="rect">
            <a:avLst/>
          </a:prstGeom>
        </p:spPr>
      </p:pic>
      <p:pic>
        <p:nvPicPr>
          <p:cNvPr id="19" name="Graphic 18" descr="Brain in head with solid fill">
            <a:extLst>
              <a:ext uri="{FF2B5EF4-FFF2-40B4-BE49-F238E27FC236}">
                <a16:creationId xmlns:a16="http://schemas.microsoft.com/office/drawing/2014/main" id="{C067BBCA-95EA-261D-F0B1-414BB8E206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27698" y="3641703"/>
            <a:ext cx="518756" cy="518756"/>
          </a:xfrm>
          <a:prstGeom prst="rect">
            <a:avLst/>
          </a:prstGeom>
        </p:spPr>
      </p:pic>
      <p:sp>
        <p:nvSpPr>
          <p:cNvPr id="36" name="Text Placeholder 3">
            <a:extLst>
              <a:ext uri="{FF2B5EF4-FFF2-40B4-BE49-F238E27FC236}">
                <a16:creationId xmlns:a16="http://schemas.microsoft.com/office/drawing/2014/main" id="{3D77EB24-D9C3-4BA5-7EF6-9FEAFB6BED0B}"/>
              </a:ext>
            </a:extLst>
          </p:cNvPr>
          <p:cNvSpPr>
            <a:spLocks noGrp="1"/>
          </p:cNvSpPr>
          <p:nvPr>
            <p:ph type="body" idx="12"/>
          </p:nvPr>
        </p:nvSpPr>
        <p:spPr>
          <a:xfrm>
            <a:off x="571500" y="5239910"/>
            <a:ext cx="7966604" cy="795130"/>
          </a:xfrm>
        </p:spPr>
        <p:txBody>
          <a:bodyPr/>
          <a:lstStyle/>
          <a:p>
            <a:pPr marL="0" indent="0" algn="ctr">
              <a:lnSpc>
                <a:spcPts val="2600"/>
              </a:lnSpc>
              <a:spcBef>
                <a:spcPts val="1300"/>
              </a:spcBef>
              <a:spcAft>
                <a:spcPts val="1300"/>
              </a:spcAft>
              <a:buNone/>
            </a:pPr>
            <a:r>
              <a:rPr lang="en-US" dirty="0"/>
              <a:t>Side effects generally resolves over time (first two weeks) </a:t>
            </a:r>
            <a:br>
              <a:rPr lang="en-US" dirty="0"/>
            </a:br>
            <a:r>
              <a:rPr lang="en-US" b="1" dirty="0">
                <a:solidFill>
                  <a:srgbClr val="009A9E"/>
                </a:solidFill>
              </a:rPr>
              <a:t>OR reduce dose if required</a:t>
            </a:r>
          </a:p>
        </p:txBody>
      </p:sp>
      <p:sp>
        <p:nvSpPr>
          <p:cNvPr id="3" name="Footer Placeholder 4">
            <a:extLst>
              <a:ext uri="{FF2B5EF4-FFF2-40B4-BE49-F238E27FC236}">
                <a16:creationId xmlns:a16="http://schemas.microsoft.com/office/drawing/2014/main" id="{FA8187D8-A182-C3BB-9226-DA2622015300}"/>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86536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C1260-DE72-A0BB-9FEA-C0A5C7451E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52DB72-DE5E-F52A-DA1A-04F3EBD578CD}"/>
              </a:ext>
            </a:extLst>
          </p:cNvPr>
          <p:cNvSpPr>
            <a:spLocks noGrp="1"/>
          </p:cNvSpPr>
          <p:nvPr>
            <p:ph type="title"/>
          </p:nvPr>
        </p:nvSpPr>
        <p:spPr>
          <a:xfrm>
            <a:off x="571500" y="152400"/>
            <a:ext cx="7962900" cy="1066800"/>
          </a:xfrm>
        </p:spPr>
        <p:txBody>
          <a:bodyPr/>
          <a:lstStyle/>
          <a:p>
            <a:r>
              <a:rPr lang="en-US" b="1" dirty="0"/>
              <a:t>Neuropsychiatric effects and use in people with SMI</a:t>
            </a:r>
          </a:p>
        </p:txBody>
      </p:sp>
      <p:sp>
        <p:nvSpPr>
          <p:cNvPr id="3" name="Content Placeholder 2">
            <a:extLst>
              <a:ext uri="{FF2B5EF4-FFF2-40B4-BE49-F238E27FC236}">
                <a16:creationId xmlns:a16="http://schemas.microsoft.com/office/drawing/2014/main" id="{97F5F2CD-5D40-16E0-B931-65CD8C481241}"/>
              </a:ext>
            </a:extLst>
          </p:cNvPr>
          <p:cNvSpPr>
            <a:spLocks noGrp="1"/>
          </p:cNvSpPr>
          <p:nvPr>
            <p:ph idx="1"/>
          </p:nvPr>
        </p:nvSpPr>
        <p:spPr>
          <a:xfrm>
            <a:off x="571500" y="1581666"/>
            <a:ext cx="7962900" cy="4191000"/>
          </a:xfrm>
        </p:spPr>
        <p:txBody>
          <a:bodyPr/>
          <a:lstStyle/>
          <a:p>
            <a:pPr marL="0" indent="0">
              <a:spcAft>
                <a:spcPts val="1200"/>
              </a:spcAft>
              <a:buNone/>
            </a:pPr>
            <a:r>
              <a:rPr lang="en-US" sz="2400" b="1" dirty="0">
                <a:solidFill>
                  <a:schemeClr val="accent4">
                    <a:lumMod val="75000"/>
                    <a:lumOff val="25000"/>
                  </a:schemeClr>
                </a:solidFill>
              </a:rPr>
              <a:t>EAGLES study</a:t>
            </a:r>
          </a:p>
          <a:p>
            <a:pPr>
              <a:spcBef>
                <a:spcPts val="0"/>
              </a:spcBef>
            </a:pPr>
            <a:r>
              <a:rPr lang="en-US" dirty="0">
                <a:latin typeface="+mn-lt"/>
              </a:rPr>
              <a:t>Past concerns about neuropsychiatric effects of varenicline </a:t>
            </a:r>
          </a:p>
          <a:p>
            <a:r>
              <a:rPr lang="en-US" dirty="0">
                <a:latin typeface="+mn-lt"/>
              </a:rPr>
              <a:t>Largest smoking cessation study </a:t>
            </a:r>
            <a:r>
              <a:rPr lang="el-GR" dirty="0">
                <a:latin typeface="+mn-lt"/>
              </a:rPr>
              <a:t>(8,144</a:t>
            </a:r>
            <a:r>
              <a:rPr lang="en-CA" dirty="0">
                <a:latin typeface="+mn-lt"/>
              </a:rPr>
              <a:t> participants, half with psychiatric illness; 2011‒2015</a:t>
            </a:r>
            <a:r>
              <a:rPr lang="el-GR" dirty="0">
                <a:latin typeface="+mn-lt"/>
              </a:rPr>
              <a:t>)</a:t>
            </a:r>
            <a:endParaRPr lang="en-US" dirty="0">
              <a:latin typeface="+mn-lt"/>
            </a:endParaRPr>
          </a:p>
          <a:p>
            <a:r>
              <a:rPr lang="en-US" b="1" dirty="0">
                <a:solidFill>
                  <a:srgbClr val="009A9E"/>
                </a:solidFill>
                <a:latin typeface="+mn-lt"/>
              </a:rPr>
              <a:t>No evidence </a:t>
            </a:r>
            <a:r>
              <a:rPr lang="en-US" dirty="0">
                <a:latin typeface="+mn-lt"/>
              </a:rPr>
              <a:t>of an association </a:t>
            </a:r>
            <a:r>
              <a:rPr lang="en-CA" dirty="0">
                <a:latin typeface="+mn-lt"/>
              </a:rPr>
              <a:t>between </a:t>
            </a:r>
            <a:r>
              <a:rPr lang="en-CA" b="0" i="0" dirty="0">
                <a:effectLst/>
                <a:latin typeface="+mn-lt"/>
              </a:rPr>
              <a:t>neuropsychiatric adverse events attributable to varenicline </a:t>
            </a:r>
          </a:p>
          <a:p>
            <a:pPr marL="0" indent="0">
              <a:buNone/>
            </a:pPr>
            <a:endParaRPr lang="en-US" dirty="0"/>
          </a:p>
          <a:p>
            <a:endParaRPr lang="en-US" dirty="0"/>
          </a:p>
          <a:p>
            <a:pPr marL="0" indent="0">
              <a:buNone/>
            </a:pPr>
            <a:endParaRPr lang="en-US" b="1" dirty="0">
              <a:solidFill>
                <a:schemeClr val="accent4">
                  <a:lumMod val="75000"/>
                  <a:lumOff val="25000"/>
                </a:schemeClr>
              </a:solidFill>
            </a:endParaRPr>
          </a:p>
        </p:txBody>
      </p:sp>
      <p:sp>
        <p:nvSpPr>
          <p:cNvPr id="5" name="Slide Number Placeholder 4">
            <a:extLst>
              <a:ext uri="{FF2B5EF4-FFF2-40B4-BE49-F238E27FC236}">
                <a16:creationId xmlns:a16="http://schemas.microsoft.com/office/drawing/2014/main" id="{50F23539-D7BD-EB34-6365-74CB9899F98C}"/>
              </a:ext>
            </a:extLst>
          </p:cNvPr>
          <p:cNvSpPr>
            <a:spLocks noGrp="1"/>
          </p:cNvSpPr>
          <p:nvPr>
            <p:ph type="sldNum" sz="quarter" idx="4294967295"/>
          </p:nvPr>
        </p:nvSpPr>
        <p:spPr/>
        <p:txBody>
          <a:bodyPr/>
          <a:lstStyle/>
          <a:p>
            <a:pPr>
              <a:defRPr/>
            </a:pPr>
            <a:fld id="{29BF0720-F72B-8B46-A819-48D30C8A2406}" type="slidenum">
              <a:rPr lang="en-US" altLang="en-US" smtClean="0"/>
              <a:pPr>
                <a:defRPr/>
              </a:pPr>
              <a:t>14</a:t>
            </a:fld>
            <a:endParaRPr lang="en-US" altLang="en-US" dirty="0"/>
          </a:p>
        </p:txBody>
      </p:sp>
      <p:pic>
        <p:nvPicPr>
          <p:cNvPr id="7" name="Picture 6" descr="A screenshot of a computer&#10;&#10;Description automatically generated">
            <a:extLst>
              <a:ext uri="{FF2B5EF4-FFF2-40B4-BE49-F238E27FC236}">
                <a16:creationId xmlns:a16="http://schemas.microsoft.com/office/drawing/2014/main" id="{F2D875EB-26CC-DFC6-FAF0-C4228B784403}"/>
              </a:ext>
            </a:extLst>
          </p:cNvPr>
          <p:cNvPicPr>
            <a:picLocks noChangeAspect="1"/>
          </p:cNvPicPr>
          <p:nvPr/>
        </p:nvPicPr>
        <p:blipFill rotWithShape="1">
          <a:blip r:embed="rId3"/>
          <a:srcRect t="17536" b="30198"/>
          <a:stretch/>
        </p:blipFill>
        <p:spPr>
          <a:xfrm>
            <a:off x="790575" y="4320094"/>
            <a:ext cx="7524750" cy="1601282"/>
          </a:xfrm>
          <a:prstGeom prst="rect">
            <a:avLst/>
          </a:prstGeom>
        </p:spPr>
      </p:pic>
      <p:sp>
        <p:nvSpPr>
          <p:cNvPr id="4" name="Footer Placeholder 4">
            <a:extLst>
              <a:ext uri="{FF2B5EF4-FFF2-40B4-BE49-F238E27FC236}">
                <a16:creationId xmlns:a16="http://schemas.microsoft.com/office/drawing/2014/main" id="{0B2B6146-8678-FF04-0592-C3C285BAC2C4}"/>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09637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364BC-7B69-8ACD-7E56-92ACDEE476F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D42A82B-CE71-0A14-FE97-F7D6E6D4CBFA}"/>
              </a:ext>
            </a:extLst>
          </p:cNvPr>
          <p:cNvSpPr txBox="1"/>
          <p:nvPr/>
        </p:nvSpPr>
        <p:spPr bwMode="auto">
          <a:xfrm>
            <a:off x="2125683" y="1429675"/>
            <a:ext cx="4892634" cy="589713"/>
          </a:xfrm>
          <a:prstGeom prst="rect">
            <a:avLst/>
          </a:prstGeom>
          <a:noFill/>
          <a:ln w="9525">
            <a:noFill/>
            <a:miter lim="800000"/>
            <a:headEnd/>
            <a:tailEnd/>
          </a:ln>
        </p:spPr>
        <p:txBody>
          <a:bodyPr wrap="square">
            <a:spAutoFit/>
          </a:bodyPr>
          <a:lstStyle/>
          <a:p>
            <a:pPr algn="ctr">
              <a:lnSpc>
                <a:spcPts val="4200"/>
              </a:lnSpc>
            </a:pPr>
            <a:r>
              <a:rPr lang="en-US" sz="3200" b="1" dirty="0">
                <a:solidFill>
                  <a:schemeClr val="bg1"/>
                </a:solidFill>
                <a:effectLst>
                  <a:outerShdw blurRad="165100" dist="38100" dir="5400000" algn="ctr" rotWithShape="0">
                    <a:srgbClr val="000000">
                      <a:alpha val="40000"/>
                    </a:srgbClr>
                  </a:outerShdw>
                </a:effectLst>
              </a:rPr>
              <a:t>Bupropion (Zyban)</a:t>
            </a:r>
          </a:p>
        </p:txBody>
      </p:sp>
    </p:spTree>
    <p:extLst>
      <p:ext uri="{BB962C8B-B14F-4D97-AF65-F5344CB8AC3E}">
        <p14:creationId xmlns:p14="http://schemas.microsoft.com/office/powerpoint/2010/main" val="20145676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5EB6A-5289-79CC-1635-23B27A2807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3AC49E-092C-970F-1676-D8D60F019DD0}"/>
              </a:ext>
            </a:extLst>
          </p:cNvPr>
          <p:cNvSpPr>
            <a:spLocks noGrp="1"/>
          </p:cNvSpPr>
          <p:nvPr>
            <p:ph type="title"/>
          </p:nvPr>
        </p:nvSpPr>
        <p:spPr/>
        <p:txBody>
          <a:bodyPr/>
          <a:lstStyle/>
          <a:p>
            <a:r>
              <a:rPr lang="en-US" dirty="0"/>
              <a:t>Bupropion (Zyban)</a:t>
            </a:r>
          </a:p>
        </p:txBody>
      </p:sp>
      <p:sp>
        <p:nvSpPr>
          <p:cNvPr id="6" name="Text Placeholder 3">
            <a:extLst>
              <a:ext uri="{FF2B5EF4-FFF2-40B4-BE49-F238E27FC236}">
                <a16:creationId xmlns:a16="http://schemas.microsoft.com/office/drawing/2014/main" id="{5951D78C-E6EE-13E4-2A9B-523030B2A2E8}"/>
              </a:ext>
            </a:extLst>
          </p:cNvPr>
          <p:cNvSpPr txBox="1">
            <a:spLocks/>
          </p:cNvSpPr>
          <p:nvPr/>
        </p:nvSpPr>
        <p:spPr bwMode="auto">
          <a:xfrm>
            <a:off x="571498" y="3747862"/>
            <a:ext cx="4151577" cy="20673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Font typeface="Lucida Grande" panose="020B0600040502020204" pitchFamily="34" charset="0"/>
              <a:buNone/>
            </a:pPr>
            <a:r>
              <a:rPr lang="en-US" sz="1700" b="1" dirty="0">
                <a:solidFill>
                  <a:srgbClr val="009A9E"/>
                </a:solidFill>
                <a:latin typeface="+mn-lt"/>
              </a:rPr>
              <a:t>How it is used</a:t>
            </a:r>
          </a:p>
          <a:p>
            <a:pPr marL="223838" indent="-223838">
              <a:lnSpc>
                <a:spcPts val="2200"/>
              </a:lnSpc>
              <a:spcBef>
                <a:spcPts val="400"/>
              </a:spcBef>
              <a:spcAft>
                <a:spcPts val="400"/>
              </a:spcAft>
              <a:buClr>
                <a:srgbClr val="009A9E"/>
              </a:buClr>
            </a:pPr>
            <a:r>
              <a:rPr lang="en-US" sz="1600" dirty="0">
                <a:latin typeface="+mn-lt"/>
              </a:rPr>
              <a:t>Set quit date and start tablet use </a:t>
            </a:r>
            <a:br>
              <a:rPr lang="en-US" sz="1600" dirty="0">
                <a:latin typeface="+mn-lt"/>
              </a:rPr>
            </a:br>
            <a:r>
              <a:rPr lang="en-US" sz="1600" dirty="0">
                <a:latin typeface="+mn-lt"/>
              </a:rPr>
              <a:t>1–2 weeks before this date</a:t>
            </a:r>
          </a:p>
          <a:p>
            <a:pPr marL="223838" indent="-223838">
              <a:lnSpc>
                <a:spcPts val="2200"/>
              </a:lnSpc>
              <a:spcBef>
                <a:spcPts val="400"/>
              </a:spcBef>
              <a:spcAft>
                <a:spcPts val="400"/>
              </a:spcAft>
              <a:buClr>
                <a:srgbClr val="009A9E"/>
              </a:buClr>
            </a:pPr>
            <a:r>
              <a:rPr lang="en-US" sz="1600" dirty="0">
                <a:latin typeface="+mn-lt"/>
              </a:rPr>
              <a:t>Treatment for 7‒9 weeks; some patients may continue to take it for up to </a:t>
            </a:r>
            <a:br>
              <a:rPr lang="en-US" sz="1600" dirty="0">
                <a:latin typeface="+mn-lt"/>
              </a:rPr>
            </a:br>
            <a:r>
              <a:rPr lang="en-US" sz="1600" dirty="0">
                <a:latin typeface="+mn-lt"/>
              </a:rPr>
              <a:t>24 weeks, or as required. </a:t>
            </a:r>
          </a:p>
          <a:p>
            <a:pPr marL="0" indent="0">
              <a:lnSpc>
                <a:spcPts val="2200"/>
              </a:lnSpc>
              <a:spcBef>
                <a:spcPts val="400"/>
              </a:spcBef>
              <a:spcAft>
                <a:spcPts val="400"/>
              </a:spcAft>
              <a:buNone/>
            </a:pPr>
            <a:endParaRPr lang="en-US" sz="1600" b="1" dirty="0"/>
          </a:p>
          <a:p>
            <a:pPr marL="0" indent="0">
              <a:lnSpc>
                <a:spcPts val="2200"/>
              </a:lnSpc>
              <a:spcBef>
                <a:spcPts val="400"/>
              </a:spcBef>
              <a:spcAft>
                <a:spcPts val="400"/>
              </a:spcAft>
              <a:buNone/>
            </a:pPr>
            <a:endParaRPr lang="en-US" sz="1600" b="1" dirty="0"/>
          </a:p>
        </p:txBody>
      </p:sp>
      <p:sp>
        <p:nvSpPr>
          <p:cNvPr id="11" name="Text Placeholder 3">
            <a:extLst>
              <a:ext uri="{FF2B5EF4-FFF2-40B4-BE49-F238E27FC236}">
                <a16:creationId xmlns:a16="http://schemas.microsoft.com/office/drawing/2014/main" id="{ECDC8D76-FFD3-DBA5-AD53-2627CF01FC65}"/>
              </a:ext>
            </a:extLst>
          </p:cNvPr>
          <p:cNvSpPr txBox="1">
            <a:spLocks/>
          </p:cNvSpPr>
          <p:nvPr/>
        </p:nvSpPr>
        <p:spPr bwMode="auto">
          <a:xfrm>
            <a:off x="571499" y="1684049"/>
            <a:ext cx="4205600" cy="17350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9A9E"/>
                </a:solidFill>
                <a:latin typeface="+mn-lt"/>
              </a:rPr>
              <a:t>What it is</a:t>
            </a:r>
          </a:p>
          <a:p>
            <a:pPr marL="223838" indent="-223838">
              <a:lnSpc>
                <a:spcPts val="2200"/>
              </a:lnSpc>
              <a:spcBef>
                <a:spcPts val="400"/>
              </a:spcBef>
              <a:spcAft>
                <a:spcPts val="400"/>
              </a:spcAft>
              <a:buClr>
                <a:srgbClr val="009A9E"/>
              </a:buClr>
            </a:pPr>
            <a:r>
              <a:rPr lang="en-US" sz="1600" dirty="0">
                <a:latin typeface="+mn-lt"/>
              </a:rPr>
              <a:t>Mechanism not known; reduces withdrawal symptoms and desire to smoke, possibly by inhibiting neuronal reuptake of dopamine</a:t>
            </a:r>
          </a:p>
        </p:txBody>
      </p:sp>
      <p:sp>
        <p:nvSpPr>
          <p:cNvPr id="7" name="Text Placeholder 3">
            <a:extLst>
              <a:ext uri="{FF2B5EF4-FFF2-40B4-BE49-F238E27FC236}">
                <a16:creationId xmlns:a16="http://schemas.microsoft.com/office/drawing/2014/main" id="{CD40803D-41F9-2113-49AD-5D74D110E934}"/>
              </a:ext>
            </a:extLst>
          </p:cNvPr>
          <p:cNvSpPr txBox="1">
            <a:spLocks/>
          </p:cNvSpPr>
          <p:nvPr/>
        </p:nvSpPr>
        <p:spPr bwMode="auto">
          <a:xfrm>
            <a:off x="5156015" y="4304453"/>
            <a:ext cx="3232611" cy="15902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Font typeface="Lucida Grande" panose="020B0600040502020204" pitchFamily="34" charset="0"/>
              <a:buNone/>
            </a:pPr>
            <a:r>
              <a:rPr lang="en-US" sz="1700" b="1" dirty="0">
                <a:solidFill>
                  <a:srgbClr val="009A9E"/>
                </a:solidFill>
                <a:latin typeface="+mn-lt"/>
              </a:rPr>
              <a:t>Dose</a:t>
            </a:r>
          </a:p>
          <a:p>
            <a:pPr marL="223838" indent="-223838">
              <a:lnSpc>
                <a:spcPts val="2200"/>
              </a:lnSpc>
              <a:spcBef>
                <a:spcPts val="400"/>
              </a:spcBef>
              <a:spcAft>
                <a:spcPts val="400"/>
              </a:spcAft>
              <a:buClr>
                <a:srgbClr val="009A9E"/>
              </a:buClr>
            </a:pPr>
            <a:r>
              <a:rPr lang="en-US" sz="1600" dirty="0">
                <a:latin typeface="+mn-lt"/>
              </a:rPr>
              <a:t>150mg daily for 6 days, then </a:t>
            </a:r>
          </a:p>
          <a:p>
            <a:pPr marL="223838" indent="-223838">
              <a:lnSpc>
                <a:spcPts val="2200"/>
              </a:lnSpc>
              <a:spcBef>
                <a:spcPts val="400"/>
              </a:spcBef>
              <a:spcAft>
                <a:spcPts val="400"/>
              </a:spcAft>
              <a:buClr>
                <a:srgbClr val="009A9E"/>
              </a:buClr>
            </a:pPr>
            <a:r>
              <a:rPr lang="en-US" sz="1600" dirty="0">
                <a:latin typeface="+mn-lt"/>
              </a:rPr>
              <a:t>150mg twice daily, at least </a:t>
            </a:r>
            <a:br>
              <a:rPr lang="en-US" sz="1600" dirty="0">
                <a:latin typeface="+mn-lt"/>
              </a:rPr>
            </a:br>
            <a:r>
              <a:rPr lang="en-US" sz="1600" dirty="0">
                <a:latin typeface="+mn-lt"/>
              </a:rPr>
              <a:t>8 hours apart</a:t>
            </a:r>
          </a:p>
          <a:p>
            <a:pPr marL="223838" indent="-223838">
              <a:lnSpc>
                <a:spcPts val="2200"/>
              </a:lnSpc>
              <a:spcBef>
                <a:spcPts val="400"/>
              </a:spcBef>
              <a:spcAft>
                <a:spcPts val="400"/>
              </a:spcAft>
            </a:pPr>
            <a:endParaRPr lang="en-US" sz="1600" dirty="0"/>
          </a:p>
          <a:p>
            <a:pPr marL="223838" indent="-223838">
              <a:lnSpc>
                <a:spcPts val="2200"/>
              </a:lnSpc>
              <a:spcBef>
                <a:spcPts val="400"/>
              </a:spcBef>
              <a:spcAft>
                <a:spcPts val="400"/>
              </a:spcAft>
            </a:pPr>
            <a:endParaRPr lang="en-US" sz="1600" b="1" dirty="0"/>
          </a:p>
          <a:p>
            <a:pPr marL="223838" indent="-223838">
              <a:lnSpc>
                <a:spcPts val="2200"/>
              </a:lnSpc>
              <a:spcBef>
                <a:spcPts val="400"/>
              </a:spcBef>
              <a:spcAft>
                <a:spcPts val="400"/>
              </a:spcAft>
            </a:pPr>
            <a:endParaRPr lang="en-US" sz="1600" b="1" dirty="0"/>
          </a:p>
          <a:p>
            <a:pPr marL="223838" indent="-223838">
              <a:lnSpc>
                <a:spcPts val="2200"/>
              </a:lnSpc>
              <a:spcBef>
                <a:spcPts val="400"/>
              </a:spcBef>
              <a:spcAft>
                <a:spcPts val="400"/>
              </a:spcAft>
            </a:pPr>
            <a:endParaRPr lang="en-US" sz="1600" b="1" dirty="0"/>
          </a:p>
          <a:p>
            <a:pPr marL="223838" indent="-223838">
              <a:lnSpc>
                <a:spcPts val="2200"/>
              </a:lnSpc>
              <a:spcBef>
                <a:spcPts val="400"/>
              </a:spcBef>
              <a:spcAft>
                <a:spcPts val="400"/>
              </a:spcAft>
            </a:pPr>
            <a:endParaRPr lang="en-US" sz="1600" b="1" dirty="0"/>
          </a:p>
          <a:p>
            <a:pPr marL="0" indent="0">
              <a:lnSpc>
                <a:spcPts val="2200"/>
              </a:lnSpc>
              <a:spcBef>
                <a:spcPts val="400"/>
              </a:spcBef>
              <a:spcAft>
                <a:spcPts val="400"/>
              </a:spcAft>
              <a:buNone/>
            </a:pPr>
            <a:endParaRPr lang="en-US" sz="1600" b="1" dirty="0"/>
          </a:p>
        </p:txBody>
      </p:sp>
      <p:pic>
        <p:nvPicPr>
          <p:cNvPr id="5" name="Picture 4">
            <a:extLst>
              <a:ext uri="{FF2B5EF4-FFF2-40B4-BE49-F238E27FC236}">
                <a16:creationId xmlns:a16="http://schemas.microsoft.com/office/drawing/2014/main" id="{F6A208A4-52F0-2831-8836-B3E30A118198}"/>
              </a:ext>
            </a:extLst>
          </p:cNvPr>
          <p:cNvPicPr>
            <a:picLocks noChangeAspect="1"/>
          </p:cNvPicPr>
          <p:nvPr/>
        </p:nvPicPr>
        <p:blipFill>
          <a:blip r:embed="rId3"/>
          <a:stretch>
            <a:fillRect/>
          </a:stretch>
        </p:blipFill>
        <p:spPr>
          <a:xfrm>
            <a:off x="4832515" y="1783079"/>
            <a:ext cx="3714392" cy="2041498"/>
          </a:xfrm>
          <a:prstGeom prst="rect">
            <a:avLst/>
          </a:prstGeom>
        </p:spPr>
      </p:pic>
      <p:sp>
        <p:nvSpPr>
          <p:cNvPr id="3" name="Footer Placeholder 4">
            <a:extLst>
              <a:ext uri="{FF2B5EF4-FFF2-40B4-BE49-F238E27FC236}">
                <a16:creationId xmlns:a16="http://schemas.microsoft.com/office/drawing/2014/main" id="{839B961D-C025-B346-DFB2-A55379B56F6D}"/>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8801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09B99-1A96-21FD-0CB9-69BD329DD4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D71E8-E1B5-946E-2504-9F98B38392A2}"/>
              </a:ext>
            </a:extLst>
          </p:cNvPr>
          <p:cNvSpPr>
            <a:spLocks noGrp="1"/>
          </p:cNvSpPr>
          <p:nvPr>
            <p:ph type="title"/>
          </p:nvPr>
        </p:nvSpPr>
        <p:spPr/>
        <p:txBody>
          <a:bodyPr/>
          <a:lstStyle/>
          <a:p>
            <a:r>
              <a:rPr lang="en-US" dirty="0"/>
              <a:t>Bupropion: contraindications</a:t>
            </a:r>
          </a:p>
        </p:txBody>
      </p:sp>
      <p:sp>
        <p:nvSpPr>
          <p:cNvPr id="11" name="Text Placeholder 3">
            <a:extLst>
              <a:ext uri="{FF2B5EF4-FFF2-40B4-BE49-F238E27FC236}">
                <a16:creationId xmlns:a16="http://schemas.microsoft.com/office/drawing/2014/main" id="{F951170A-40F1-7779-E9C0-EA2859207ED2}"/>
              </a:ext>
            </a:extLst>
          </p:cNvPr>
          <p:cNvSpPr txBox="1">
            <a:spLocks/>
          </p:cNvSpPr>
          <p:nvPr/>
        </p:nvSpPr>
        <p:spPr bwMode="auto">
          <a:xfrm>
            <a:off x="571500" y="1684048"/>
            <a:ext cx="4053826" cy="44384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9A9E"/>
                </a:solidFill>
                <a:latin typeface="Arial" panose="020B0604020202020204" pitchFamily="34" charset="0"/>
                <a:cs typeface="Arial" panose="020B0604020202020204" pitchFamily="34" charset="0"/>
              </a:rPr>
              <a:t>Contraindications</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Pregnancy/breast feeding</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People under 18</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Current or history of seizure disorder</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Abrupt alcohol/sedative withdrawal</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Central nervous system (CNS) tumour</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Use of irreversible monoamine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oxidase inhibitors (allow 14 days)</a:t>
            </a:r>
          </a:p>
        </p:txBody>
      </p:sp>
      <p:sp>
        <p:nvSpPr>
          <p:cNvPr id="9" name="Text Placeholder 3">
            <a:extLst>
              <a:ext uri="{FF2B5EF4-FFF2-40B4-BE49-F238E27FC236}">
                <a16:creationId xmlns:a16="http://schemas.microsoft.com/office/drawing/2014/main" id="{8F8D7254-B053-6BFA-34BD-87C1FC7CAFE4}"/>
              </a:ext>
            </a:extLst>
          </p:cNvPr>
          <p:cNvSpPr txBox="1">
            <a:spLocks/>
          </p:cNvSpPr>
          <p:nvPr/>
        </p:nvSpPr>
        <p:spPr bwMode="auto">
          <a:xfrm>
            <a:off x="4788024" y="1684048"/>
            <a:ext cx="4053826" cy="43032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B1FF"/>
                </a:solidFill>
              </a:rPr>
              <a:t> </a:t>
            </a:r>
          </a:p>
          <a:p>
            <a:pPr marL="223838" indent="-223838">
              <a:lnSpc>
                <a:spcPts val="1800"/>
              </a:lnSpc>
              <a:spcBef>
                <a:spcPts val="800"/>
              </a:spcBef>
              <a:spcAft>
                <a:spcPts val="800"/>
              </a:spcAft>
              <a:buClr>
                <a:srgbClr val="009A9E"/>
              </a:buClr>
            </a:pPr>
            <a:r>
              <a:rPr lang="en-US" sz="1500" dirty="0">
                <a:latin typeface="+mn-lt"/>
              </a:rPr>
              <a:t>History bulimia, anorexia nervosa </a:t>
            </a:r>
          </a:p>
          <a:p>
            <a:pPr marL="223838" indent="-223838">
              <a:lnSpc>
                <a:spcPts val="1800"/>
              </a:lnSpc>
              <a:spcBef>
                <a:spcPts val="800"/>
              </a:spcBef>
              <a:spcAft>
                <a:spcPts val="800"/>
              </a:spcAft>
              <a:buClr>
                <a:srgbClr val="009A9E"/>
              </a:buClr>
            </a:pPr>
            <a:r>
              <a:rPr lang="en-US" sz="1500" dirty="0">
                <a:latin typeface="+mn-lt"/>
              </a:rPr>
              <a:t>Severe hepatic cirrhosis</a:t>
            </a:r>
          </a:p>
          <a:p>
            <a:pPr marL="223838" indent="-223838">
              <a:lnSpc>
                <a:spcPts val="1800"/>
              </a:lnSpc>
              <a:spcBef>
                <a:spcPts val="800"/>
              </a:spcBef>
              <a:spcAft>
                <a:spcPts val="800"/>
              </a:spcAft>
              <a:buClr>
                <a:srgbClr val="009A9E"/>
              </a:buClr>
            </a:pPr>
            <a:r>
              <a:rPr lang="en-US" sz="1500" dirty="0">
                <a:latin typeface="+mn-lt"/>
              </a:rPr>
              <a:t>History bipolar disorder</a:t>
            </a:r>
          </a:p>
          <a:p>
            <a:pPr marL="223838" indent="-223838">
              <a:lnSpc>
                <a:spcPts val="1800"/>
              </a:lnSpc>
              <a:spcBef>
                <a:spcPts val="800"/>
              </a:spcBef>
              <a:spcAft>
                <a:spcPts val="800"/>
              </a:spcAft>
              <a:buClr>
                <a:srgbClr val="009A9E"/>
              </a:buClr>
            </a:pPr>
            <a:r>
              <a:rPr lang="en-US" sz="1500" dirty="0">
                <a:latin typeface="+mn-lt"/>
              </a:rPr>
              <a:t>Concomitant use of another bupropion- containing product</a:t>
            </a:r>
          </a:p>
          <a:p>
            <a:pPr marL="223838" indent="-223838">
              <a:lnSpc>
                <a:spcPts val="1800"/>
              </a:lnSpc>
              <a:spcBef>
                <a:spcPts val="800"/>
              </a:spcBef>
              <a:spcAft>
                <a:spcPts val="800"/>
              </a:spcAft>
              <a:buClr>
                <a:srgbClr val="009A9E"/>
              </a:buClr>
            </a:pPr>
            <a:r>
              <a:rPr lang="en-US" sz="1500" dirty="0">
                <a:latin typeface="+mn-lt"/>
              </a:rPr>
              <a:t>Allergy to bupropion or excipients</a:t>
            </a:r>
          </a:p>
          <a:p>
            <a:pPr marL="223838" indent="-223838">
              <a:lnSpc>
                <a:spcPts val="1800"/>
              </a:lnSpc>
              <a:spcBef>
                <a:spcPts val="800"/>
              </a:spcBef>
              <a:spcAft>
                <a:spcPts val="800"/>
              </a:spcAft>
              <a:buClr>
                <a:srgbClr val="009A9E"/>
              </a:buClr>
            </a:pPr>
            <a:r>
              <a:rPr lang="en-US" sz="1500" b="1" dirty="0">
                <a:solidFill>
                  <a:srgbClr val="009A9E"/>
                </a:solidFill>
                <a:latin typeface="+mn-lt"/>
              </a:rPr>
              <a:t>See SPC for drug interactions</a:t>
            </a:r>
          </a:p>
        </p:txBody>
      </p:sp>
      <p:sp>
        <p:nvSpPr>
          <p:cNvPr id="3" name="Footer Placeholder 4">
            <a:extLst>
              <a:ext uri="{FF2B5EF4-FFF2-40B4-BE49-F238E27FC236}">
                <a16:creationId xmlns:a16="http://schemas.microsoft.com/office/drawing/2014/main" id="{70472446-D1D6-E989-1A3D-AB4CCB58BEB9}"/>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6593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DFBB0-13C9-96EA-5C14-F505A5CD60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BE05C6-4F96-5A5C-855D-140EF1542653}"/>
              </a:ext>
            </a:extLst>
          </p:cNvPr>
          <p:cNvSpPr>
            <a:spLocks noGrp="1"/>
          </p:cNvSpPr>
          <p:nvPr>
            <p:ph type="title"/>
          </p:nvPr>
        </p:nvSpPr>
        <p:spPr/>
        <p:txBody>
          <a:bodyPr/>
          <a:lstStyle/>
          <a:p>
            <a:r>
              <a:rPr lang="en-US" dirty="0"/>
              <a:t>Bupropion: side effects and cautions</a:t>
            </a:r>
          </a:p>
        </p:txBody>
      </p:sp>
      <p:sp>
        <p:nvSpPr>
          <p:cNvPr id="8" name="Text Placeholder 3">
            <a:extLst>
              <a:ext uri="{FF2B5EF4-FFF2-40B4-BE49-F238E27FC236}">
                <a16:creationId xmlns:a16="http://schemas.microsoft.com/office/drawing/2014/main" id="{62E8D225-A1ED-EB3F-159C-A1DE73B2B34B}"/>
              </a:ext>
            </a:extLst>
          </p:cNvPr>
          <p:cNvSpPr txBox="1">
            <a:spLocks/>
          </p:cNvSpPr>
          <p:nvPr/>
        </p:nvSpPr>
        <p:spPr bwMode="auto">
          <a:xfrm>
            <a:off x="571500" y="1684047"/>
            <a:ext cx="3817620" cy="44464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9A9E"/>
                </a:solidFill>
                <a:latin typeface="Arial" panose="020B0604020202020204" pitchFamily="34" charset="0"/>
                <a:cs typeface="Arial" panose="020B0604020202020204" pitchFamily="34" charset="0"/>
              </a:rPr>
              <a:t>Side effects</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&gt;</a:t>
            </a:r>
            <a:r>
              <a:rPr lang="en-US" sz="1500">
                <a:latin typeface="Arial" panose="020B0604020202020204" pitchFamily="34" charset="0"/>
                <a:cs typeface="Arial" panose="020B0604020202020204" pitchFamily="34" charset="0"/>
              </a:rPr>
              <a:t>1/10 people </a:t>
            </a:r>
            <a:r>
              <a:rPr lang="en-US" sz="1500" dirty="0">
                <a:latin typeface="Arial" panose="020B0604020202020204" pitchFamily="34" charset="0"/>
                <a:cs typeface="Arial" panose="020B0604020202020204" pitchFamily="34" charset="0"/>
              </a:rPr>
              <a:t>experience insomnia</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Less common symptoms (&gt;1/100)</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Rash/ urticaria</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Headache/dizziness </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Fever </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Gastrointestinal problems, e.g. dry mouth, nausea</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Low risk (&lt;1/1000) seizure</a:t>
            </a:r>
            <a:endParaRPr lang="en-US" sz="1600" dirty="0">
              <a:latin typeface="Arial" panose="020B0604020202020204" pitchFamily="34" charset="0"/>
              <a:cs typeface="Arial" panose="020B0604020202020204" pitchFamily="34" charset="0"/>
            </a:endParaRPr>
          </a:p>
        </p:txBody>
      </p:sp>
      <p:sp>
        <p:nvSpPr>
          <p:cNvPr id="9" name="Text Placeholder 3">
            <a:extLst>
              <a:ext uri="{FF2B5EF4-FFF2-40B4-BE49-F238E27FC236}">
                <a16:creationId xmlns:a16="http://schemas.microsoft.com/office/drawing/2014/main" id="{0200681F-A8DE-7471-187F-B527F217D861}"/>
              </a:ext>
            </a:extLst>
          </p:cNvPr>
          <p:cNvSpPr txBox="1">
            <a:spLocks/>
          </p:cNvSpPr>
          <p:nvPr/>
        </p:nvSpPr>
        <p:spPr bwMode="auto">
          <a:xfrm>
            <a:off x="4699126" y="1607382"/>
            <a:ext cx="4207155" cy="44324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400"/>
              </a:spcBef>
              <a:spcAft>
                <a:spcPts val="400"/>
              </a:spcAft>
              <a:buNone/>
            </a:pPr>
            <a:r>
              <a:rPr lang="en-US" sz="1700" b="1" dirty="0">
                <a:solidFill>
                  <a:srgbClr val="009A9E"/>
                </a:solidFill>
                <a:latin typeface="Arial"/>
                <a:cs typeface="Arial"/>
              </a:rPr>
              <a:t>** Caution is advised for persons taking some psychotropic medicines</a:t>
            </a:r>
            <a:endParaRPr lang="en-US" dirty="0">
              <a:solidFill>
                <a:srgbClr val="333333"/>
              </a:solidFill>
              <a:cs typeface="Arial"/>
            </a:endParaRPr>
          </a:p>
          <a:p>
            <a:pPr marL="223520" indent="-223520">
              <a:lnSpc>
                <a:spcPts val="2200"/>
              </a:lnSpc>
              <a:spcBef>
                <a:spcPts val="400"/>
              </a:spcBef>
              <a:spcAft>
                <a:spcPts val="400"/>
              </a:spcAft>
              <a:buFont typeface="Wingdings" panose="020B0600040502020204" pitchFamily="34" charset="0"/>
              <a:buChar char="§"/>
            </a:pPr>
            <a:r>
              <a:rPr lang="en-GB" sz="1600" dirty="0">
                <a:solidFill>
                  <a:srgbClr val="000000"/>
                </a:solidFill>
                <a:latin typeface="Arial"/>
                <a:cs typeface="Arial"/>
              </a:rPr>
              <a:t>E.g. risperidone, haloperidol, carbamazepine, phenytoin, valproate</a:t>
            </a:r>
            <a:endParaRPr lang="en-GB" sz="1600" dirty="0">
              <a:latin typeface="Arial"/>
              <a:cs typeface="Arial"/>
            </a:endParaRPr>
          </a:p>
          <a:p>
            <a:pPr marL="223520" indent="-223520">
              <a:lnSpc>
                <a:spcPts val="2200"/>
              </a:lnSpc>
              <a:spcBef>
                <a:spcPts val="400"/>
              </a:spcBef>
              <a:spcAft>
                <a:spcPts val="400"/>
              </a:spcAft>
              <a:buFont typeface="Wingdings" panose="020B0600040502020204" pitchFamily="34" charset="0"/>
              <a:buChar char="§"/>
            </a:pPr>
            <a:endParaRPr lang="en-GB" sz="1500" dirty="0">
              <a:solidFill>
                <a:srgbClr val="000000"/>
              </a:solidFill>
              <a:latin typeface="Arial"/>
              <a:cs typeface="Arial"/>
            </a:endParaRPr>
          </a:p>
          <a:p>
            <a:pPr marL="223520" indent="-223520">
              <a:lnSpc>
                <a:spcPts val="2200"/>
              </a:lnSpc>
              <a:spcBef>
                <a:spcPts val="400"/>
              </a:spcBef>
              <a:spcAft>
                <a:spcPts val="400"/>
              </a:spcAft>
              <a:buNone/>
            </a:pPr>
            <a:r>
              <a:rPr lang="en-US" sz="1700" b="1" dirty="0">
                <a:solidFill>
                  <a:srgbClr val="009A9E"/>
                </a:solidFill>
                <a:latin typeface="Arial"/>
                <a:cs typeface="Arial"/>
              </a:rPr>
              <a:t>Other cautions</a:t>
            </a:r>
            <a:endParaRPr lang="en-US" dirty="0"/>
          </a:p>
          <a:p>
            <a:pPr marL="223520" indent="-223520">
              <a:lnSpc>
                <a:spcPts val="1800"/>
              </a:lnSpc>
              <a:spcBef>
                <a:spcPts val="800"/>
              </a:spcBef>
              <a:spcAft>
                <a:spcPts val="800"/>
              </a:spcAft>
              <a:buClr>
                <a:srgbClr val="009A9E"/>
              </a:buClr>
              <a:buFont typeface="Wingdings" panose="020B0600040502020204" pitchFamily="34" charset="0"/>
              <a:buChar char="§"/>
            </a:pPr>
            <a:r>
              <a:rPr lang="en-US" sz="1500" dirty="0">
                <a:latin typeface="Arial" panose="020B0604020202020204" pitchFamily="34" charset="0"/>
                <a:cs typeface="Arial" panose="020B0604020202020204" pitchFamily="34" charset="0"/>
              </a:rPr>
              <a:t>Mild/moderate hepatic impairment</a:t>
            </a:r>
          </a:p>
          <a:p>
            <a:pPr marL="223520" indent="-223520">
              <a:lnSpc>
                <a:spcPts val="1800"/>
              </a:lnSpc>
              <a:spcBef>
                <a:spcPts val="800"/>
              </a:spcBef>
              <a:spcAft>
                <a:spcPts val="800"/>
              </a:spcAft>
              <a:buClr>
                <a:srgbClr val="009A9E"/>
              </a:buClr>
              <a:buFont typeface="Wingdings" panose="020B0600040502020204" pitchFamily="34" charset="0"/>
              <a:buChar char="§"/>
            </a:pPr>
            <a:r>
              <a:rPr lang="en-US" sz="1500" dirty="0">
                <a:latin typeface="Arial" panose="020B0604020202020204" pitchFamily="34" charset="0"/>
                <a:cs typeface="Arial" panose="020B0604020202020204" pitchFamily="34" charset="0"/>
              </a:rPr>
              <a:t>Renal impairment</a:t>
            </a:r>
          </a:p>
          <a:p>
            <a:pPr marL="223520" indent="-223520">
              <a:lnSpc>
                <a:spcPts val="1800"/>
              </a:lnSpc>
              <a:spcBef>
                <a:spcPts val="800"/>
              </a:spcBef>
              <a:spcAft>
                <a:spcPts val="800"/>
              </a:spcAft>
              <a:buClr>
                <a:srgbClr val="009A9E"/>
              </a:buClr>
              <a:buFont typeface="Wingdings" panose="020B0600040502020204" pitchFamily="34" charset="0"/>
              <a:buChar char="§"/>
            </a:pPr>
            <a:r>
              <a:rPr lang="en-US" sz="1500" dirty="0">
                <a:latin typeface="Arial" panose="020B0604020202020204" pitchFamily="34" charset="0"/>
                <a:cs typeface="Arial" panose="020B0604020202020204" pitchFamily="34" charset="0"/>
              </a:rPr>
              <a:t>Predisposing risk factors for seizures</a:t>
            </a:r>
          </a:p>
          <a:p>
            <a:pPr marL="223520" indent="-223520">
              <a:lnSpc>
                <a:spcPts val="1800"/>
              </a:lnSpc>
              <a:spcBef>
                <a:spcPts val="800"/>
              </a:spcBef>
              <a:spcAft>
                <a:spcPts val="800"/>
              </a:spcAft>
              <a:buClr>
                <a:srgbClr val="009A9E"/>
              </a:buClr>
              <a:buFont typeface="Wingdings" panose="020B0600040502020204" pitchFamily="34" charset="0"/>
              <a:buChar char="§"/>
            </a:pPr>
            <a:r>
              <a:rPr lang="en-US" sz="1500" dirty="0">
                <a:latin typeface="Arial" panose="020B0604020202020204" pitchFamily="34" charset="0"/>
                <a:cs typeface="Arial" panose="020B0604020202020204" pitchFamily="34" charset="0"/>
              </a:rPr>
              <a:t>Elderly people</a:t>
            </a:r>
          </a:p>
          <a:p>
            <a:pPr marL="223520" indent="-223520">
              <a:lnSpc>
                <a:spcPts val="1800"/>
              </a:lnSpc>
              <a:spcBef>
                <a:spcPts val="800"/>
              </a:spcBef>
              <a:spcAft>
                <a:spcPts val="800"/>
              </a:spcAft>
              <a:buClr>
                <a:srgbClr val="009A9E"/>
              </a:buClr>
              <a:buFont typeface="Wingdings" panose="020B0600040502020204" pitchFamily="34" charset="0"/>
              <a:buChar char="§"/>
            </a:pPr>
            <a:r>
              <a:rPr lang="en-US" sz="1500" dirty="0">
                <a:latin typeface="Arial"/>
                <a:cs typeface="Arial"/>
              </a:rPr>
              <a:t>(&lt;1/1000) seizure</a:t>
            </a:r>
            <a:r>
              <a:rPr lang="en-US" sz="1600">
                <a:latin typeface="Arial"/>
                <a:cs typeface="Arial"/>
              </a:rPr>
              <a:t>**</a:t>
            </a:r>
            <a:endParaRPr lang="en-US" sz="1600" dirty="0">
              <a:latin typeface="Arial" panose="020B0604020202020204" pitchFamily="34" charset="0"/>
              <a:cs typeface="Arial" panose="020B0604020202020204" pitchFamily="34" charset="0"/>
            </a:endParaRPr>
          </a:p>
        </p:txBody>
      </p:sp>
      <p:sp>
        <p:nvSpPr>
          <p:cNvPr id="3" name="Footer Placeholder 4">
            <a:extLst>
              <a:ext uri="{FF2B5EF4-FFF2-40B4-BE49-F238E27FC236}">
                <a16:creationId xmlns:a16="http://schemas.microsoft.com/office/drawing/2014/main" id="{58A61429-7AAE-08EB-2ADC-0278E90F5248}"/>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107685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F9028-98C1-2CF2-9577-735B1A85E0C0}"/>
              </a:ext>
            </a:extLst>
          </p:cNvPr>
          <p:cNvSpPr>
            <a:spLocks noGrp="1"/>
          </p:cNvSpPr>
          <p:nvPr>
            <p:ph type="title"/>
          </p:nvPr>
        </p:nvSpPr>
        <p:spPr/>
        <p:txBody>
          <a:bodyPr/>
          <a:lstStyle/>
          <a:p>
            <a:r>
              <a:rPr lang="en-US" dirty="0">
                <a:latin typeface="Arial"/>
                <a:cs typeface="Arial"/>
              </a:rPr>
              <a:t>Combining tobacco dependence treatments</a:t>
            </a:r>
          </a:p>
        </p:txBody>
      </p:sp>
      <p:sp>
        <p:nvSpPr>
          <p:cNvPr id="5" name="TextBox 4">
            <a:extLst>
              <a:ext uri="{FF2B5EF4-FFF2-40B4-BE49-F238E27FC236}">
                <a16:creationId xmlns:a16="http://schemas.microsoft.com/office/drawing/2014/main" id="{194DB41B-214A-732B-2EFD-8D8F2DF00318}"/>
              </a:ext>
            </a:extLst>
          </p:cNvPr>
          <p:cNvSpPr txBox="1"/>
          <p:nvPr/>
        </p:nvSpPr>
        <p:spPr bwMode="auto">
          <a:xfrm flipH="1">
            <a:off x="593184" y="5548932"/>
            <a:ext cx="7966604" cy="451522"/>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a:lnSpc>
                <a:spcPct val="110000"/>
              </a:lnSpc>
              <a:spcBef>
                <a:spcPts val="0"/>
              </a:spcBef>
              <a:spcAft>
                <a:spcPts val="0"/>
              </a:spcAft>
              <a:buClr>
                <a:srgbClr val="C10C21"/>
              </a:buClr>
            </a:pPr>
            <a:r>
              <a:rPr kumimoji="0" lang="en-US" sz="900" b="0" i="0" u="none" strike="noStrike" kern="1200" cap="none" spc="0" normalizeH="0" baseline="0" noProof="0" dirty="0">
                <a:ln>
                  <a:noFill/>
                </a:ln>
                <a:effectLst/>
                <a:uLnTx/>
                <a:uFillTx/>
                <a:latin typeface="+mn-lt"/>
                <a:ea typeface="Geneva" pitchFamily="-109" charset="0"/>
                <a:cs typeface="Geneva" pitchFamily="-109" charset="0"/>
              </a:rPr>
              <a:t>Source: </a:t>
            </a:r>
            <a:r>
              <a:rPr lang="en-CA" sz="900" dirty="0">
                <a:effectLst/>
                <a:latin typeface="Arial" panose="020B0604020202020204" pitchFamily="34" charset="0"/>
              </a:rPr>
              <a:t>Thomas KH, et al. Comparative clinical effectiveness and safety of tobacco cessation pharmacotherapies and electronic cigarettes: </a:t>
            </a:r>
          </a:p>
          <a:p>
            <a:pPr>
              <a:lnSpc>
                <a:spcPct val="110000"/>
              </a:lnSpc>
              <a:spcBef>
                <a:spcPts val="0"/>
              </a:spcBef>
              <a:spcAft>
                <a:spcPts val="0"/>
              </a:spcAft>
              <a:buClr>
                <a:srgbClr val="C10C21"/>
              </a:buClr>
            </a:pPr>
            <a:r>
              <a:rPr lang="en-CA" sz="900" dirty="0">
                <a:effectLst/>
                <a:latin typeface="Arial" panose="020B0604020202020204" pitchFamily="34" charset="0"/>
              </a:rPr>
              <a:t>a systematic review and network meta-analysis of randomized controlled trials. Addiction. 2022;117(4):861-76. </a:t>
            </a:r>
            <a:endParaRPr kumimoji="0" lang="en-US" sz="9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pic>
        <p:nvPicPr>
          <p:cNvPr id="7" name="Picture 6">
            <a:extLst>
              <a:ext uri="{FF2B5EF4-FFF2-40B4-BE49-F238E27FC236}">
                <a16:creationId xmlns:a16="http://schemas.microsoft.com/office/drawing/2014/main" id="{B83FC154-4CD6-B29C-BD69-E554FA0A11EF}"/>
              </a:ext>
            </a:extLst>
          </p:cNvPr>
          <p:cNvPicPr>
            <a:picLocks noChangeAspect="1"/>
          </p:cNvPicPr>
          <p:nvPr/>
        </p:nvPicPr>
        <p:blipFill>
          <a:blip r:embed="rId3"/>
          <a:srcRect/>
          <a:stretch/>
        </p:blipFill>
        <p:spPr>
          <a:xfrm>
            <a:off x="515855" y="1821702"/>
            <a:ext cx="8314847" cy="3729082"/>
          </a:xfrm>
          <a:prstGeom prst="rect">
            <a:avLst/>
          </a:prstGeom>
        </p:spPr>
      </p:pic>
      <p:sp>
        <p:nvSpPr>
          <p:cNvPr id="3" name="Footer Placeholder 4">
            <a:extLst>
              <a:ext uri="{FF2B5EF4-FFF2-40B4-BE49-F238E27FC236}">
                <a16:creationId xmlns:a16="http://schemas.microsoft.com/office/drawing/2014/main" id="{D4D0A6B6-0804-6A02-965B-AE0F1283A54C}"/>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663966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latin typeface="+mn-lt"/>
              </a:rPr>
              <a:t>Nicotine analogue medications</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498" y="1684049"/>
            <a:ext cx="7389161" cy="43827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800"/>
              </a:spcBef>
              <a:spcAft>
                <a:spcPts val="800"/>
              </a:spcAft>
              <a:buNone/>
            </a:pPr>
            <a:r>
              <a:rPr lang="en-US" sz="2000" b="1" dirty="0">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800"/>
              </a:spcBef>
              <a:spcAft>
                <a:spcPts val="800"/>
              </a:spcAft>
              <a:buClr>
                <a:schemeClr val="accent1"/>
              </a:buClr>
            </a:pPr>
            <a:r>
              <a:rPr lang="en-US" sz="2000" dirty="0">
                <a:latin typeface="Arial" panose="020B0604020202020204" pitchFamily="34" charset="0"/>
                <a:cs typeface="Arial" panose="020B0604020202020204" pitchFamily="34" charset="0"/>
              </a:rPr>
              <a:t>Acts at the level of the nicotine </a:t>
            </a:r>
            <a:r>
              <a:rPr lang="en-US" sz="2000" b="1" dirty="0">
                <a:solidFill>
                  <a:schemeClr val="accent3">
                    <a:lumMod val="75000"/>
                  </a:schemeClr>
                </a:solidFill>
                <a:latin typeface="Arial" panose="020B0604020202020204" pitchFamily="34" charset="0"/>
                <a:cs typeface="Arial" panose="020B0604020202020204" pitchFamily="34" charset="0"/>
              </a:rPr>
              <a:t>receptors in the brain</a:t>
            </a:r>
          </a:p>
          <a:p>
            <a:pPr marL="223838" indent="-223838">
              <a:lnSpc>
                <a:spcPts val="2200"/>
              </a:lnSpc>
              <a:spcBef>
                <a:spcPts val="800"/>
              </a:spcBef>
              <a:spcAft>
                <a:spcPts val="800"/>
              </a:spcAft>
              <a:buClr>
                <a:schemeClr val="accent1"/>
              </a:buClr>
            </a:pPr>
            <a:r>
              <a:rPr lang="en-US" sz="2000" b="1" dirty="0">
                <a:solidFill>
                  <a:schemeClr val="accent3">
                    <a:lumMod val="75000"/>
                  </a:schemeClr>
                </a:solidFill>
                <a:latin typeface="Arial" panose="020B0604020202020204" pitchFamily="34" charset="0"/>
                <a:cs typeface="Arial" panose="020B0604020202020204" pitchFamily="34" charset="0"/>
              </a:rPr>
              <a:t>Reduces</a:t>
            </a:r>
            <a:r>
              <a:rPr lang="en-US" sz="2000" dirty="0">
                <a:latin typeface="Arial" panose="020B0604020202020204" pitchFamily="34" charset="0"/>
                <a:cs typeface="Arial" panose="020B0604020202020204" pitchFamily="34" charset="0"/>
              </a:rPr>
              <a:t> </a:t>
            </a:r>
            <a:r>
              <a:rPr lang="en-US" sz="2000" b="1" dirty="0">
                <a:solidFill>
                  <a:schemeClr val="accent3">
                    <a:lumMod val="75000"/>
                  </a:schemeClr>
                </a:solidFill>
                <a:latin typeface="Arial" panose="020B0604020202020204" pitchFamily="34" charset="0"/>
                <a:cs typeface="Arial" panose="020B0604020202020204" pitchFamily="34" charset="0"/>
              </a:rPr>
              <a:t>withdrawal symptoms </a:t>
            </a:r>
            <a:r>
              <a:rPr lang="en-US" sz="2000" dirty="0">
                <a:latin typeface="Arial" panose="020B0604020202020204" pitchFamily="34" charset="0"/>
                <a:cs typeface="Arial" panose="020B0604020202020204" pitchFamily="34" charset="0"/>
              </a:rPr>
              <a:t>and </a:t>
            </a:r>
            <a:r>
              <a:rPr lang="en-US" sz="2000" b="1" dirty="0">
                <a:solidFill>
                  <a:schemeClr val="accent3">
                    <a:lumMod val="75000"/>
                  </a:schemeClr>
                </a:solidFill>
                <a:latin typeface="Arial" panose="020B0604020202020204" pitchFamily="34" charset="0"/>
                <a:cs typeface="Arial" panose="020B0604020202020204" pitchFamily="34" charset="0"/>
              </a:rPr>
              <a:t>urges to smoke </a:t>
            </a:r>
          </a:p>
          <a:p>
            <a:pPr marL="223838" indent="-223838">
              <a:lnSpc>
                <a:spcPts val="2200"/>
              </a:lnSpc>
              <a:spcBef>
                <a:spcPts val="800"/>
              </a:spcBef>
              <a:spcAft>
                <a:spcPts val="800"/>
              </a:spcAft>
              <a:buClr>
                <a:schemeClr val="accent1"/>
              </a:buClr>
            </a:pPr>
            <a:r>
              <a:rPr lang="en-US" sz="2000" b="1" dirty="0">
                <a:solidFill>
                  <a:schemeClr val="accent3">
                    <a:lumMod val="75000"/>
                  </a:schemeClr>
                </a:solidFill>
                <a:latin typeface="Arial" panose="020B0604020202020204" pitchFamily="34" charset="0"/>
                <a:cs typeface="Arial" panose="020B0604020202020204" pitchFamily="34" charset="0"/>
              </a:rPr>
              <a:t>Blocks</a:t>
            </a:r>
            <a:r>
              <a:rPr lang="en-US" sz="2000" dirty="0">
                <a:latin typeface="Arial" panose="020B0604020202020204" pitchFamily="34" charset="0"/>
                <a:cs typeface="Arial" panose="020B0604020202020204" pitchFamily="34" charset="0"/>
              </a:rPr>
              <a:t> some of the </a:t>
            </a:r>
            <a:r>
              <a:rPr lang="en-US" sz="2000" b="1" dirty="0">
                <a:solidFill>
                  <a:schemeClr val="accent3">
                    <a:lumMod val="75000"/>
                  </a:schemeClr>
                </a:solidFill>
                <a:latin typeface="Arial" panose="020B0604020202020204" pitchFamily="34" charset="0"/>
                <a:cs typeface="Arial" panose="020B0604020202020204" pitchFamily="34" charset="0"/>
              </a:rPr>
              <a:t>‘rewarding’ effects </a:t>
            </a:r>
            <a:r>
              <a:rPr lang="en-US" sz="2000" dirty="0">
                <a:latin typeface="Arial" panose="020B0604020202020204" pitchFamily="34" charset="0"/>
                <a:cs typeface="Arial" panose="020B0604020202020204" pitchFamily="34" charset="0"/>
              </a:rPr>
              <a:t>of smoking. Meaning less pleasure, enjoyment when you smoke</a:t>
            </a:r>
          </a:p>
          <a:p>
            <a:pPr marL="223838" indent="-223838">
              <a:lnSpc>
                <a:spcPts val="2200"/>
              </a:lnSpc>
              <a:spcBef>
                <a:spcPts val="800"/>
              </a:spcBef>
              <a:spcAft>
                <a:spcPts val="800"/>
              </a:spcAft>
            </a:pPr>
            <a:endParaRPr lang="en-US" sz="1600" dirty="0"/>
          </a:p>
        </p:txBody>
      </p:sp>
      <p:sp>
        <p:nvSpPr>
          <p:cNvPr id="3" name="TextBox 2">
            <a:extLst>
              <a:ext uri="{FF2B5EF4-FFF2-40B4-BE49-F238E27FC236}">
                <a16:creationId xmlns:a16="http://schemas.microsoft.com/office/drawing/2014/main" id="{A948149F-639B-D46C-EC7D-5F6E94FF9102}"/>
              </a:ext>
            </a:extLst>
          </p:cNvPr>
          <p:cNvSpPr txBox="1"/>
          <p:nvPr/>
        </p:nvSpPr>
        <p:spPr bwMode="auto">
          <a:xfrm>
            <a:off x="7124700" y="4445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5" name="Footer Placeholder 4">
            <a:extLst>
              <a:ext uri="{FF2B5EF4-FFF2-40B4-BE49-F238E27FC236}">
                <a16:creationId xmlns:a16="http://schemas.microsoft.com/office/drawing/2014/main" id="{5E54BEE9-E6AC-07F9-9DC6-808AE80979F0}"/>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759139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2C717-EF38-8F49-5106-A6C730F01D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F3E8FE-E67E-F48B-1433-2425E9F4125E}"/>
              </a:ext>
            </a:extLst>
          </p:cNvPr>
          <p:cNvSpPr>
            <a:spLocks noGrp="1"/>
          </p:cNvSpPr>
          <p:nvPr>
            <p:ph type="title"/>
          </p:nvPr>
        </p:nvSpPr>
        <p:spPr/>
        <p:txBody>
          <a:bodyPr/>
          <a:lstStyle/>
          <a:p>
            <a:r>
              <a:rPr lang="en-US" dirty="0"/>
              <a:t>Summary</a:t>
            </a:r>
          </a:p>
        </p:txBody>
      </p:sp>
      <p:sp>
        <p:nvSpPr>
          <p:cNvPr id="3" name="Text Placeholder 2">
            <a:extLst>
              <a:ext uri="{FF2B5EF4-FFF2-40B4-BE49-F238E27FC236}">
                <a16:creationId xmlns:a16="http://schemas.microsoft.com/office/drawing/2014/main" id="{2293F8BF-174B-7496-C814-68CE8E51924C}"/>
              </a:ext>
            </a:extLst>
          </p:cNvPr>
          <p:cNvSpPr>
            <a:spLocks noGrp="1"/>
          </p:cNvSpPr>
          <p:nvPr>
            <p:ph type="body" idx="12"/>
          </p:nvPr>
        </p:nvSpPr>
        <p:spPr/>
        <p:txBody>
          <a:bodyPr/>
          <a:lstStyle/>
          <a:p>
            <a:pPr>
              <a:lnSpc>
                <a:spcPts val="2600"/>
              </a:lnSpc>
              <a:spcAft>
                <a:spcPts val="1200"/>
              </a:spcAft>
            </a:pPr>
            <a:r>
              <a:rPr lang="en-US" dirty="0"/>
              <a:t>All inpatients who smoke should be provided with medication </a:t>
            </a:r>
            <a:br>
              <a:rPr lang="en-US" dirty="0"/>
            </a:br>
            <a:r>
              <a:rPr lang="en-US" b="1" dirty="0">
                <a:solidFill>
                  <a:srgbClr val="009A9E"/>
                </a:solidFill>
              </a:rPr>
              <a:t>to support stopping smoking or temporary abstinence</a:t>
            </a:r>
          </a:p>
          <a:p>
            <a:pPr>
              <a:lnSpc>
                <a:spcPts val="2600"/>
              </a:lnSpc>
              <a:spcAft>
                <a:spcPts val="1200"/>
              </a:spcAft>
            </a:pPr>
            <a:r>
              <a:rPr lang="en-US" b="1" dirty="0">
                <a:solidFill>
                  <a:srgbClr val="009A9E"/>
                </a:solidFill>
              </a:rPr>
              <a:t>Not a magic bullet!</a:t>
            </a:r>
            <a:r>
              <a:rPr lang="en-US" dirty="0">
                <a:solidFill>
                  <a:srgbClr val="009A9E"/>
                </a:solidFill>
              </a:rPr>
              <a:t> </a:t>
            </a:r>
            <a:r>
              <a:rPr lang="en-US" dirty="0"/>
              <a:t>– but assist with managing </a:t>
            </a:r>
            <a:br>
              <a:rPr lang="en-US" dirty="0"/>
            </a:br>
            <a:r>
              <a:rPr lang="en-US" dirty="0"/>
              <a:t>withdrawal symptoms and cravings.</a:t>
            </a:r>
          </a:p>
          <a:p>
            <a:pPr>
              <a:lnSpc>
                <a:spcPts val="2600"/>
              </a:lnSpc>
              <a:spcAft>
                <a:spcPts val="1200"/>
              </a:spcAft>
            </a:pPr>
            <a:r>
              <a:rPr lang="en-US" b="1" dirty="0">
                <a:solidFill>
                  <a:srgbClr val="009A9E"/>
                </a:solidFill>
              </a:rPr>
              <a:t>They are safe to use</a:t>
            </a:r>
            <a:r>
              <a:rPr lang="en-US" dirty="0">
                <a:solidFill>
                  <a:srgbClr val="009A9E"/>
                </a:solidFill>
              </a:rPr>
              <a:t> </a:t>
            </a:r>
            <a:r>
              <a:rPr lang="en-US" dirty="0"/>
              <a:t>and there is strong evidence </a:t>
            </a:r>
            <a:br>
              <a:rPr lang="en-US" dirty="0"/>
            </a:br>
            <a:r>
              <a:rPr lang="en-US" dirty="0"/>
              <a:t>that they </a:t>
            </a:r>
            <a:r>
              <a:rPr lang="en-US" b="1" dirty="0">
                <a:solidFill>
                  <a:srgbClr val="009A9E"/>
                </a:solidFill>
              </a:rPr>
              <a:t>increase success with stopping (by 2 – 3 times)</a:t>
            </a:r>
            <a:r>
              <a:rPr lang="en-US" dirty="0"/>
              <a:t>.</a:t>
            </a:r>
          </a:p>
          <a:p>
            <a:pPr>
              <a:lnSpc>
                <a:spcPts val="2600"/>
              </a:lnSpc>
              <a:spcAft>
                <a:spcPts val="1200"/>
              </a:spcAft>
            </a:pPr>
            <a:r>
              <a:rPr lang="en-US" dirty="0"/>
              <a:t>They are often used incorrectly!</a:t>
            </a:r>
          </a:p>
          <a:p>
            <a:pPr>
              <a:lnSpc>
                <a:spcPts val="2600"/>
              </a:lnSpc>
              <a:spcAft>
                <a:spcPts val="1200"/>
              </a:spcAft>
            </a:pPr>
            <a:r>
              <a:rPr lang="en-US" dirty="0"/>
              <a:t>Acute side effects are </a:t>
            </a:r>
            <a:r>
              <a:rPr lang="en-US" b="1" dirty="0">
                <a:solidFill>
                  <a:srgbClr val="009A9E"/>
                </a:solidFill>
              </a:rPr>
              <a:t>mild to moderate</a:t>
            </a:r>
            <a:r>
              <a:rPr lang="en-US" dirty="0">
                <a:solidFill>
                  <a:srgbClr val="009A9E"/>
                </a:solidFill>
              </a:rPr>
              <a:t> </a:t>
            </a:r>
            <a:r>
              <a:rPr lang="en-US" dirty="0"/>
              <a:t>and for </a:t>
            </a:r>
            <a:br>
              <a:rPr lang="en-US" dirty="0"/>
            </a:br>
            <a:r>
              <a:rPr lang="en-US" dirty="0"/>
              <a:t>most patients </a:t>
            </a:r>
            <a:r>
              <a:rPr lang="en-US" b="1" dirty="0">
                <a:solidFill>
                  <a:srgbClr val="009A9E"/>
                </a:solidFill>
              </a:rPr>
              <a:t>can be effectively managed</a:t>
            </a:r>
            <a:r>
              <a:rPr lang="en-US" dirty="0"/>
              <a:t>.</a:t>
            </a:r>
          </a:p>
        </p:txBody>
      </p:sp>
      <p:sp>
        <p:nvSpPr>
          <p:cNvPr id="4" name="Footer Placeholder 4">
            <a:extLst>
              <a:ext uri="{FF2B5EF4-FFF2-40B4-BE49-F238E27FC236}">
                <a16:creationId xmlns:a16="http://schemas.microsoft.com/office/drawing/2014/main" id="{307372C4-22DC-0E7C-AC63-CED28E95FBFE}"/>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703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4227498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F3FE9-BB92-F540-8296-F666B3D972B9}"/>
              </a:ext>
            </a:extLst>
          </p:cNvPr>
          <p:cNvSpPr>
            <a:spLocks noGrp="1"/>
          </p:cNvSpPr>
          <p:nvPr>
            <p:ph type="title"/>
          </p:nvPr>
        </p:nvSpPr>
        <p:spPr/>
        <p:txBody>
          <a:bodyPr/>
          <a:lstStyle/>
          <a:p>
            <a:r>
              <a:rPr lang="en-US" dirty="0"/>
              <a:t>Useful resources</a:t>
            </a:r>
          </a:p>
        </p:txBody>
      </p:sp>
      <p:sp>
        <p:nvSpPr>
          <p:cNvPr id="4" name="Text Placeholder 3">
            <a:extLst>
              <a:ext uri="{FF2B5EF4-FFF2-40B4-BE49-F238E27FC236}">
                <a16:creationId xmlns:a16="http://schemas.microsoft.com/office/drawing/2014/main" id="{FF19A621-6463-6D43-AF08-D88B0A786451}"/>
              </a:ext>
            </a:extLst>
          </p:cNvPr>
          <p:cNvSpPr>
            <a:spLocks noGrp="1"/>
          </p:cNvSpPr>
          <p:nvPr>
            <p:ph type="body" idx="12"/>
          </p:nvPr>
        </p:nvSpPr>
        <p:spPr>
          <a:xfrm>
            <a:off x="571500" y="1752600"/>
            <a:ext cx="7966604" cy="3622482"/>
          </a:xfrm>
        </p:spPr>
        <p:txBody>
          <a:bodyPr anchor="ctr"/>
          <a:lstStyle/>
          <a:p>
            <a:pPr>
              <a:spcBef>
                <a:spcPts val="1400"/>
              </a:spcBef>
              <a:spcAft>
                <a:spcPts val="1400"/>
              </a:spcAft>
            </a:pPr>
            <a:r>
              <a:rPr lang="en-US" b="1" dirty="0"/>
              <a:t>NCSCT Quick Reference Sheet</a:t>
            </a:r>
          </a:p>
          <a:p>
            <a:pPr>
              <a:spcBef>
                <a:spcPts val="1400"/>
              </a:spcBef>
              <a:spcAft>
                <a:spcPts val="1400"/>
              </a:spcAft>
            </a:pPr>
            <a:r>
              <a:rPr lang="en-US" b="1" dirty="0"/>
              <a:t>NCSCT website</a:t>
            </a:r>
            <a:br>
              <a:rPr lang="en-US" dirty="0"/>
            </a:br>
            <a:r>
              <a:rPr lang="en-US" dirty="0"/>
              <a:t>stop smoking medications</a:t>
            </a:r>
          </a:p>
          <a:p>
            <a:pPr>
              <a:spcBef>
                <a:spcPts val="1400"/>
              </a:spcBef>
              <a:spcAft>
                <a:spcPts val="1400"/>
              </a:spcAft>
            </a:pPr>
            <a:r>
              <a:rPr lang="en-US" b="1" dirty="0"/>
              <a:t>Maudsley Prescribing Guidelines</a:t>
            </a:r>
          </a:p>
          <a:p>
            <a:pPr>
              <a:spcBef>
                <a:spcPts val="1400"/>
              </a:spcBef>
              <a:spcAft>
                <a:spcPts val="1400"/>
              </a:spcAft>
            </a:pPr>
            <a:r>
              <a:rPr lang="en-US" b="1" dirty="0"/>
              <a:t>UK Medicines </a:t>
            </a:r>
            <a:br>
              <a:rPr lang="en-US" dirty="0"/>
            </a:br>
            <a:r>
              <a:rPr lang="en-US" dirty="0"/>
              <a:t>www.medicines.org.uk/emc </a:t>
            </a:r>
          </a:p>
        </p:txBody>
      </p:sp>
      <p:pic>
        <p:nvPicPr>
          <p:cNvPr id="5" name="Picture 4">
            <a:extLst>
              <a:ext uri="{FF2B5EF4-FFF2-40B4-BE49-F238E27FC236}">
                <a16:creationId xmlns:a16="http://schemas.microsoft.com/office/drawing/2014/main" id="{8DEEA7EB-3E0E-E34F-BF56-2BADCCAEA642}"/>
              </a:ext>
            </a:extLst>
          </p:cNvPr>
          <p:cNvPicPr>
            <a:picLocks noChangeAspect="1"/>
          </p:cNvPicPr>
          <p:nvPr/>
        </p:nvPicPr>
        <p:blipFill>
          <a:blip r:embed="rId3"/>
          <a:srcRect/>
          <a:stretch/>
        </p:blipFill>
        <p:spPr>
          <a:xfrm>
            <a:off x="4765169" y="1721595"/>
            <a:ext cx="4060706" cy="4371700"/>
          </a:xfrm>
          <a:prstGeom prst="rect">
            <a:avLst/>
          </a:prstGeom>
        </p:spPr>
      </p:pic>
      <p:sp>
        <p:nvSpPr>
          <p:cNvPr id="3" name="Footer Placeholder 4">
            <a:extLst>
              <a:ext uri="{FF2B5EF4-FFF2-40B4-BE49-F238E27FC236}">
                <a16:creationId xmlns:a16="http://schemas.microsoft.com/office/drawing/2014/main" id="{A47342DA-F956-DA20-303F-7FF2A9FF28B0}"/>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01285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134A6-252E-DB1E-5255-A732B2C30B4D}"/>
            </a:ext>
          </a:extLst>
        </p:cNvPr>
        <p:cNvGrpSpPr/>
        <p:nvPr/>
      </p:nvGrpSpPr>
      <p:grpSpPr>
        <a:xfrm>
          <a:off x="0" y="0"/>
          <a:ext cx="0" cy="0"/>
          <a:chOff x="0" y="0"/>
          <a:chExt cx="0" cy="0"/>
        </a:xfrm>
      </p:grpSpPr>
    </p:spTree>
    <p:extLst>
      <p:ext uri="{BB962C8B-B14F-4D97-AF65-F5344CB8AC3E}">
        <p14:creationId xmlns:p14="http://schemas.microsoft.com/office/powerpoint/2010/main" val="2018077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F6A9EBA-30E1-750A-9BAE-D7801999C15A}"/>
              </a:ext>
            </a:extLst>
          </p:cNvPr>
          <p:cNvSpPr>
            <a:spLocks noGrp="1"/>
          </p:cNvSpPr>
          <p:nvPr>
            <p:ph type="title"/>
          </p:nvPr>
        </p:nvSpPr>
        <p:spPr>
          <a:xfrm>
            <a:off x="571500" y="152400"/>
            <a:ext cx="7962900" cy="1066800"/>
          </a:xfrm>
        </p:spPr>
        <p:txBody>
          <a:bodyPr/>
          <a:lstStyle/>
          <a:p>
            <a:r>
              <a:rPr lang="en-US" altLang="en-US" b="1" dirty="0">
                <a:sym typeface="Symbol" pitchFamily="18" charset="2"/>
              </a:rPr>
              <a:t>How Nicotine analogue medications work….</a:t>
            </a:r>
            <a:endParaRPr lang="en-US" dirty="0">
              <a:latin typeface="+mn-lt"/>
            </a:endParaRPr>
          </a:p>
        </p:txBody>
      </p:sp>
      <p:grpSp>
        <p:nvGrpSpPr>
          <p:cNvPr id="2" name="Group 3"/>
          <p:cNvGrpSpPr>
            <a:grpSpLocks/>
          </p:cNvGrpSpPr>
          <p:nvPr/>
        </p:nvGrpSpPr>
        <p:grpSpPr bwMode="auto">
          <a:xfrm>
            <a:off x="6553200" y="2667000"/>
            <a:ext cx="1143000" cy="860425"/>
            <a:chOff x="2967" y="1300"/>
            <a:chExt cx="720" cy="542"/>
          </a:xfrm>
        </p:grpSpPr>
        <p:sp>
          <p:nvSpPr>
            <p:cNvPr id="289854" name="Text Box 4"/>
            <p:cNvSpPr txBox="1">
              <a:spLocks noChangeArrowheads="1"/>
            </p:cNvSpPr>
            <p:nvPr/>
          </p:nvSpPr>
          <p:spPr bwMode="auto">
            <a:xfrm>
              <a:off x="2967" y="1300"/>
              <a:ext cx="720" cy="231"/>
            </a:xfrm>
            <a:prstGeom prst="rect">
              <a:avLst/>
            </a:prstGeom>
            <a:noFill/>
            <a:ln w="9525">
              <a:noFill/>
              <a:miter lim="800000"/>
              <a:headEnd/>
              <a:tailEnd/>
            </a:ln>
          </p:spPr>
          <p:txBody>
            <a:bodyPr>
              <a:spAutoFit/>
            </a:bodyPr>
            <a:lstStyle/>
            <a:p>
              <a:pPr algn="ctr">
                <a:spcBef>
                  <a:spcPct val="50000"/>
                </a:spcBef>
              </a:pPr>
              <a:endParaRPr kumimoji="1" lang="en-US" altLang="ja-JP">
                <a:solidFill>
                  <a:srgbClr val="BBE0E3"/>
                </a:solidFill>
                <a:ea typeface="ＭＳ Ｐゴシック" pitchFamily="34" charset="-128"/>
              </a:endParaRPr>
            </a:p>
          </p:txBody>
        </p:sp>
        <p:sp>
          <p:nvSpPr>
            <p:cNvPr id="356415" name="Freeform 5"/>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3" name="Group 6"/>
          <p:cNvGrpSpPr>
            <a:grpSpLocks/>
          </p:cNvGrpSpPr>
          <p:nvPr/>
        </p:nvGrpSpPr>
        <p:grpSpPr bwMode="auto">
          <a:xfrm>
            <a:off x="2362200" y="3200400"/>
            <a:ext cx="1143000" cy="860425"/>
            <a:chOff x="1465" y="1295"/>
            <a:chExt cx="720" cy="542"/>
          </a:xfrm>
        </p:grpSpPr>
        <p:sp>
          <p:nvSpPr>
            <p:cNvPr id="289852" name="Text Box 7"/>
            <p:cNvSpPr txBox="1">
              <a:spLocks noChangeArrowheads="1"/>
            </p:cNvSpPr>
            <p:nvPr/>
          </p:nvSpPr>
          <p:spPr bwMode="auto">
            <a:xfrm>
              <a:off x="1465" y="1295"/>
              <a:ext cx="720" cy="231"/>
            </a:xfrm>
            <a:prstGeom prst="rect">
              <a:avLst/>
            </a:prstGeom>
            <a:noFill/>
            <a:ln w="9525">
              <a:noFill/>
              <a:miter lim="800000"/>
              <a:headEnd/>
              <a:tailEnd/>
            </a:ln>
          </p:spPr>
          <p:txBody>
            <a:bodyPr>
              <a:spAutoFit/>
            </a:bodyPr>
            <a:lstStyle/>
            <a:p>
              <a:pPr algn="ctr">
                <a:spcBef>
                  <a:spcPct val="50000"/>
                </a:spcBef>
              </a:pPr>
              <a:r>
                <a:rPr kumimoji="1" lang="en-US" altLang="ja-JP" b="1" i="1">
                  <a:solidFill>
                    <a:srgbClr val="FFFFFF"/>
                  </a:solidFill>
                  <a:ea typeface="ＭＳ Ｐゴシック" pitchFamily="34" charset="-128"/>
                </a:rPr>
                <a:t>Nicotine</a:t>
              </a:r>
            </a:p>
          </p:txBody>
        </p:sp>
        <p:sp>
          <p:nvSpPr>
            <p:cNvPr id="356413" name="Freeform 8"/>
            <p:cNvSpPr>
              <a:spLocks/>
            </p:cNvSpPr>
            <p:nvPr/>
          </p:nvSpPr>
          <p:spPr bwMode="auto">
            <a:xfrm>
              <a:off x="1597" y="1512"/>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4" name="Group 9"/>
          <p:cNvGrpSpPr>
            <a:grpSpLocks/>
          </p:cNvGrpSpPr>
          <p:nvPr/>
        </p:nvGrpSpPr>
        <p:grpSpPr bwMode="auto">
          <a:xfrm>
            <a:off x="4724400" y="3124200"/>
            <a:ext cx="1143000" cy="860425"/>
            <a:chOff x="2967" y="1300"/>
            <a:chExt cx="720" cy="542"/>
          </a:xfrm>
          <a:solidFill>
            <a:srgbClr val="FF2F92"/>
          </a:solidFill>
        </p:grpSpPr>
        <p:sp>
          <p:nvSpPr>
            <p:cNvPr id="289850" name="Text Box 10"/>
            <p:cNvSpPr txBox="1">
              <a:spLocks noChangeArrowheads="1"/>
            </p:cNvSpPr>
            <p:nvPr/>
          </p:nvSpPr>
          <p:spPr bwMode="auto">
            <a:xfrm>
              <a:off x="2967" y="1300"/>
              <a:ext cx="720" cy="231"/>
            </a:xfrm>
            <a:prstGeom prst="rect">
              <a:avLst/>
            </a:prstGeom>
            <a:grpFill/>
            <a:ln w="9525">
              <a:noFill/>
              <a:miter lim="800000"/>
              <a:headEnd/>
              <a:tailEnd/>
            </a:ln>
          </p:spPr>
          <p:txBody>
            <a:bodyPr>
              <a:spAutoFit/>
            </a:bodyPr>
            <a:lstStyle/>
            <a:p>
              <a:pPr algn="ctr">
                <a:spcBef>
                  <a:spcPct val="50000"/>
                </a:spcBef>
              </a:pPr>
              <a:r>
                <a:rPr kumimoji="1" lang="en-US" altLang="ja-JP" b="1">
                  <a:solidFill>
                    <a:srgbClr val="000000"/>
                  </a:solidFill>
                  <a:ea typeface="ＭＳ Ｐゴシック" pitchFamily="34" charset="-128"/>
                </a:rPr>
                <a:t>Part Ag</a:t>
              </a:r>
            </a:p>
          </p:txBody>
        </p:sp>
        <p:sp>
          <p:nvSpPr>
            <p:cNvPr id="356411" name="Freeform 11"/>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grp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5" name="Group 12"/>
          <p:cNvGrpSpPr>
            <a:grpSpLocks/>
          </p:cNvGrpSpPr>
          <p:nvPr/>
        </p:nvGrpSpPr>
        <p:grpSpPr bwMode="auto">
          <a:xfrm>
            <a:off x="7051675" y="3160713"/>
            <a:ext cx="1143000" cy="860425"/>
            <a:chOff x="2967" y="1300"/>
            <a:chExt cx="720" cy="542"/>
          </a:xfrm>
          <a:solidFill>
            <a:srgbClr val="FF2F92"/>
          </a:solidFill>
        </p:grpSpPr>
        <p:sp>
          <p:nvSpPr>
            <p:cNvPr id="289848" name="Text Box 13"/>
            <p:cNvSpPr txBox="1">
              <a:spLocks noChangeArrowheads="1"/>
            </p:cNvSpPr>
            <p:nvPr/>
          </p:nvSpPr>
          <p:spPr bwMode="auto">
            <a:xfrm>
              <a:off x="2967" y="1300"/>
              <a:ext cx="720" cy="231"/>
            </a:xfrm>
            <a:prstGeom prst="rect">
              <a:avLst/>
            </a:prstGeom>
            <a:grpFill/>
            <a:ln w="9525">
              <a:noFill/>
              <a:miter lim="800000"/>
              <a:headEnd/>
              <a:tailEnd/>
            </a:ln>
          </p:spPr>
          <p:txBody>
            <a:bodyPr>
              <a:spAutoFit/>
            </a:bodyPr>
            <a:lstStyle/>
            <a:p>
              <a:pPr algn="ctr">
                <a:spcBef>
                  <a:spcPct val="50000"/>
                </a:spcBef>
              </a:pPr>
              <a:r>
                <a:rPr kumimoji="1" lang="en-US" altLang="ja-JP" b="1">
                  <a:solidFill>
                    <a:srgbClr val="333399"/>
                  </a:solidFill>
                  <a:ea typeface="ＭＳ Ｐゴシック" pitchFamily="34" charset="-128"/>
                </a:rPr>
                <a:t>Part ag</a:t>
              </a:r>
            </a:p>
          </p:txBody>
        </p:sp>
        <p:sp>
          <p:nvSpPr>
            <p:cNvPr id="356409" name="Freeform 14"/>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grp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289799" name="Group 15"/>
          <p:cNvGrpSpPr>
            <a:grpSpLocks/>
          </p:cNvGrpSpPr>
          <p:nvPr/>
        </p:nvGrpSpPr>
        <p:grpSpPr bwMode="auto">
          <a:xfrm>
            <a:off x="1958975" y="3505200"/>
            <a:ext cx="1885950" cy="514350"/>
            <a:chOff x="1698" y="2472"/>
            <a:chExt cx="1188" cy="324"/>
          </a:xfrm>
        </p:grpSpPr>
        <p:sp>
          <p:nvSpPr>
            <p:cNvPr id="289842" name="Line 16"/>
            <p:cNvSpPr>
              <a:spLocks noChangeShapeType="1"/>
            </p:cNvSpPr>
            <p:nvPr/>
          </p:nvSpPr>
          <p:spPr bwMode="auto">
            <a:xfrm flipH="1">
              <a:off x="1698" y="2472"/>
              <a:ext cx="366" cy="1"/>
            </a:xfrm>
            <a:prstGeom prst="line">
              <a:avLst/>
            </a:prstGeom>
            <a:noFill/>
            <a:ln w="28575" cap="rnd">
              <a:solidFill>
                <a:srgbClr val="BFDFFF"/>
              </a:solidFill>
              <a:round/>
              <a:headEnd/>
              <a:tailEnd/>
            </a:ln>
          </p:spPr>
          <p:txBody>
            <a:bodyPr/>
            <a:lstStyle/>
            <a:p>
              <a:endParaRPr lang="en-US"/>
            </a:p>
          </p:txBody>
        </p:sp>
        <p:sp>
          <p:nvSpPr>
            <p:cNvPr id="289843" name="Line 17"/>
            <p:cNvSpPr>
              <a:spLocks noChangeShapeType="1"/>
            </p:cNvSpPr>
            <p:nvPr/>
          </p:nvSpPr>
          <p:spPr bwMode="auto">
            <a:xfrm flipH="1">
              <a:off x="2514" y="2472"/>
              <a:ext cx="372" cy="1"/>
            </a:xfrm>
            <a:prstGeom prst="line">
              <a:avLst/>
            </a:prstGeom>
            <a:noFill/>
            <a:ln w="28575" cap="rnd">
              <a:solidFill>
                <a:srgbClr val="BFDFFF"/>
              </a:solidFill>
              <a:round/>
              <a:headEnd/>
              <a:tailEnd/>
            </a:ln>
          </p:spPr>
          <p:txBody>
            <a:bodyPr/>
            <a:lstStyle/>
            <a:p>
              <a:endParaRPr lang="en-US"/>
            </a:p>
          </p:txBody>
        </p:sp>
        <p:sp>
          <p:nvSpPr>
            <p:cNvPr id="289844" name="Line 18"/>
            <p:cNvSpPr>
              <a:spLocks noChangeShapeType="1"/>
            </p:cNvSpPr>
            <p:nvPr/>
          </p:nvSpPr>
          <p:spPr bwMode="auto">
            <a:xfrm>
              <a:off x="2064" y="2472"/>
              <a:ext cx="1" cy="324"/>
            </a:xfrm>
            <a:prstGeom prst="line">
              <a:avLst/>
            </a:prstGeom>
            <a:noFill/>
            <a:ln w="28575" cap="rnd">
              <a:solidFill>
                <a:srgbClr val="BFDFFF"/>
              </a:solidFill>
              <a:round/>
              <a:headEnd/>
              <a:tailEnd/>
            </a:ln>
          </p:spPr>
          <p:txBody>
            <a:bodyPr/>
            <a:lstStyle/>
            <a:p>
              <a:endParaRPr lang="en-US"/>
            </a:p>
          </p:txBody>
        </p:sp>
        <p:sp>
          <p:nvSpPr>
            <p:cNvPr id="289845" name="Line 19"/>
            <p:cNvSpPr>
              <a:spLocks noChangeShapeType="1"/>
            </p:cNvSpPr>
            <p:nvPr/>
          </p:nvSpPr>
          <p:spPr bwMode="auto">
            <a:xfrm>
              <a:off x="2514" y="2472"/>
              <a:ext cx="1" cy="324"/>
            </a:xfrm>
            <a:prstGeom prst="line">
              <a:avLst/>
            </a:prstGeom>
            <a:noFill/>
            <a:ln w="28575" cap="rnd">
              <a:solidFill>
                <a:srgbClr val="BFDFFF"/>
              </a:solidFill>
              <a:round/>
              <a:headEnd/>
              <a:tailEnd/>
            </a:ln>
          </p:spPr>
          <p:txBody>
            <a:bodyPr/>
            <a:lstStyle/>
            <a:p>
              <a:endParaRPr lang="en-US"/>
            </a:p>
          </p:txBody>
        </p:sp>
        <p:sp>
          <p:nvSpPr>
            <p:cNvPr id="289846" name="Line 20"/>
            <p:cNvSpPr>
              <a:spLocks noChangeShapeType="1"/>
            </p:cNvSpPr>
            <p:nvPr/>
          </p:nvSpPr>
          <p:spPr bwMode="auto">
            <a:xfrm flipV="1">
              <a:off x="2064" y="2592"/>
              <a:ext cx="228" cy="204"/>
            </a:xfrm>
            <a:prstGeom prst="line">
              <a:avLst/>
            </a:prstGeom>
            <a:noFill/>
            <a:ln w="28575" cap="rnd">
              <a:solidFill>
                <a:srgbClr val="BFDFFF"/>
              </a:solidFill>
              <a:round/>
              <a:headEnd/>
              <a:tailEnd/>
            </a:ln>
          </p:spPr>
          <p:txBody>
            <a:bodyPr/>
            <a:lstStyle/>
            <a:p>
              <a:endParaRPr lang="en-US"/>
            </a:p>
          </p:txBody>
        </p:sp>
        <p:sp>
          <p:nvSpPr>
            <p:cNvPr id="289847" name="Line 21"/>
            <p:cNvSpPr>
              <a:spLocks noChangeShapeType="1"/>
            </p:cNvSpPr>
            <p:nvPr/>
          </p:nvSpPr>
          <p:spPr bwMode="auto">
            <a:xfrm flipH="1" flipV="1">
              <a:off x="2292" y="2592"/>
              <a:ext cx="222" cy="204"/>
            </a:xfrm>
            <a:prstGeom prst="line">
              <a:avLst/>
            </a:prstGeom>
            <a:noFill/>
            <a:ln w="28575" cap="rnd">
              <a:solidFill>
                <a:srgbClr val="BFDFFF"/>
              </a:solidFill>
              <a:round/>
              <a:headEnd/>
              <a:tailEnd/>
            </a:ln>
          </p:spPr>
          <p:txBody>
            <a:bodyPr/>
            <a:lstStyle/>
            <a:p>
              <a:endParaRPr lang="en-US"/>
            </a:p>
          </p:txBody>
        </p:sp>
      </p:grpSp>
      <p:sp>
        <p:nvSpPr>
          <p:cNvPr id="369686" name="Rectangle 22"/>
          <p:cNvSpPr>
            <a:spLocks noChangeArrowheads="1"/>
          </p:cNvSpPr>
          <p:nvPr/>
        </p:nvSpPr>
        <p:spPr bwMode="auto">
          <a:xfrm>
            <a:off x="358775" y="3460750"/>
            <a:ext cx="1725152" cy="400110"/>
          </a:xfrm>
          <a:prstGeom prst="rect">
            <a:avLst/>
          </a:prstGeom>
          <a:noFill/>
          <a:ln w="9525">
            <a:noFill/>
            <a:miter lim="800000"/>
            <a:headEnd/>
            <a:tailEnd/>
          </a:ln>
          <a:effectLst/>
        </p:spPr>
        <p:txBody>
          <a:bodyPr wrap="none">
            <a:spAutoFit/>
          </a:bodyPr>
          <a:lstStyle/>
          <a:p>
            <a:pPr>
              <a:defRPr/>
            </a:pPr>
            <a:r>
              <a:rPr lang="en-US" sz="2000" b="1">
                <a:solidFill>
                  <a:schemeClr val="accent3"/>
                </a:solidFill>
                <a:effectLst>
                  <a:outerShdw blurRad="38100" dist="38100" dir="2700000" algn="tl">
                    <a:srgbClr val="C0C0C0"/>
                  </a:outerShdw>
                </a:effectLst>
                <a:latin typeface="Arial" charset="0"/>
                <a:ea typeface="MS PGothic" pitchFamily="34" charset="-128"/>
                <a:sym typeface="Symbol" pitchFamily="18" charset="2"/>
              </a:rPr>
              <a:t></a:t>
            </a:r>
            <a:r>
              <a:rPr lang="en-US" sz="2000" b="1">
                <a:solidFill>
                  <a:schemeClr val="accent3"/>
                </a:solidFill>
                <a:effectLst>
                  <a:outerShdw blurRad="38100" dist="38100" dir="2700000" algn="tl">
                    <a:srgbClr val="C0C0C0"/>
                  </a:outerShdw>
                </a:effectLst>
                <a:latin typeface="Arial" charset="0"/>
                <a:ea typeface="MS PGothic" pitchFamily="34" charset="-128"/>
              </a:rPr>
              <a:t>4</a:t>
            </a:r>
            <a:r>
              <a:rPr lang="en-US" sz="2000" b="1">
                <a:solidFill>
                  <a:schemeClr val="accent3"/>
                </a:solidFill>
                <a:effectLst>
                  <a:outerShdw blurRad="38100" dist="38100" dir="2700000" algn="tl">
                    <a:srgbClr val="C0C0C0"/>
                  </a:outerShdw>
                </a:effectLst>
                <a:latin typeface="Arial" charset="0"/>
                <a:ea typeface="MS PGothic" pitchFamily="34" charset="-128"/>
                <a:sym typeface="Symbol" pitchFamily="18" charset="2"/>
              </a:rPr>
              <a:t></a:t>
            </a:r>
            <a:r>
              <a:rPr lang="en-US" sz="2000" b="1">
                <a:solidFill>
                  <a:schemeClr val="accent3"/>
                </a:solidFill>
                <a:effectLst>
                  <a:outerShdw blurRad="38100" dist="38100" dir="2700000" algn="tl">
                    <a:srgbClr val="C0C0C0"/>
                  </a:outerShdw>
                </a:effectLst>
                <a:latin typeface="Arial" charset="0"/>
                <a:ea typeface="MS PGothic" pitchFamily="34" charset="-128"/>
              </a:rPr>
              <a:t>2 nAChR</a:t>
            </a:r>
          </a:p>
        </p:txBody>
      </p:sp>
      <p:grpSp>
        <p:nvGrpSpPr>
          <p:cNvPr id="289801" name="Group 23"/>
          <p:cNvGrpSpPr>
            <a:grpSpLocks/>
          </p:cNvGrpSpPr>
          <p:nvPr/>
        </p:nvGrpSpPr>
        <p:grpSpPr bwMode="auto">
          <a:xfrm>
            <a:off x="4321175" y="3519488"/>
            <a:ext cx="1885950" cy="514350"/>
            <a:chOff x="1698" y="2472"/>
            <a:chExt cx="1188" cy="324"/>
          </a:xfrm>
        </p:grpSpPr>
        <p:sp>
          <p:nvSpPr>
            <p:cNvPr id="289836" name="Line 24"/>
            <p:cNvSpPr>
              <a:spLocks noChangeShapeType="1"/>
            </p:cNvSpPr>
            <p:nvPr/>
          </p:nvSpPr>
          <p:spPr bwMode="auto">
            <a:xfrm flipH="1">
              <a:off x="1698" y="2472"/>
              <a:ext cx="366" cy="1"/>
            </a:xfrm>
            <a:prstGeom prst="line">
              <a:avLst/>
            </a:prstGeom>
            <a:noFill/>
            <a:ln w="28575" cap="rnd">
              <a:solidFill>
                <a:srgbClr val="BFDFFF"/>
              </a:solidFill>
              <a:round/>
              <a:headEnd/>
              <a:tailEnd/>
            </a:ln>
          </p:spPr>
          <p:txBody>
            <a:bodyPr/>
            <a:lstStyle/>
            <a:p>
              <a:endParaRPr lang="en-US"/>
            </a:p>
          </p:txBody>
        </p:sp>
        <p:sp>
          <p:nvSpPr>
            <p:cNvPr id="289837" name="Line 25"/>
            <p:cNvSpPr>
              <a:spLocks noChangeShapeType="1"/>
            </p:cNvSpPr>
            <p:nvPr/>
          </p:nvSpPr>
          <p:spPr bwMode="auto">
            <a:xfrm flipH="1">
              <a:off x="2514" y="2472"/>
              <a:ext cx="372" cy="1"/>
            </a:xfrm>
            <a:prstGeom prst="line">
              <a:avLst/>
            </a:prstGeom>
            <a:noFill/>
            <a:ln w="28575" cap="rnd">
              <a:solidFill>
                <a:srgbClr val="BFDFFF"/>
              </a:solidFill>
              <a:round/>
              <a:headEnd/>
              <a:tailEnd/>
            </a:ln>
          </p:spPr>
          <p:txBody>
            <a:bodyPr/>
            <a:lstStyle/>
            <a:p>
              <a:endParaRPr lang="en-US"/>
            </a:p>
          </p:txBody>
        </p:sp>
        <p:sp>
          <p:nvSpPr>
            <p:cNvPr id="289838" name="Line 26"/>
            <p:cNvSpPr>
              <a:spLocks noChangeShapeType="1"/>
            </p:cNvSpPr>
            <p:nvPr/>
          </p:nvSpPr>
          <p:spPr bwMode="auto">
            <a:xfrm>
              <a:off x="2064" y="2472"/>
              <a:ext cx="1" cy="324"/>
            </a:xfrm>
            <a:prstGeom prst="line">
              <a:avLst/>
            </a:prstGeom>
            <a:noFill/>
            <a:ln w="28575" cap="rnd">
              <a:solidFill>
                <a:srgbClr val="BFDFFF"/>
              </a:solidFill>
              <a:round/>
              <a:headEnd/>
              <a:tailEnd/>
            </a:ln>
          </p:spPr>
          <p:txBody>
            <a:bodyPr/>
            <a:lstStyle/>
            <a:p>
              <a:endParaRPr lang="en-US"/>
            </a:p>
          </p:txBody>
        </p:sp>
        <p:sp>
          <p:nvSpPr>
            <p:cNvPr id="289839" name="Line 27"/>
            <p:cNvSpPr>
              <a:spLocks noChangeShapeType="1"/>
            </p:cNvSpPr>
            <p:nvPr/>
          </p:nvSpPr>
          <p:spPr bwMode="auto">
            <a:xfrm>
              <a:off x="2514" y="2472"/>
              <a:ext cx="1" cy="324"/>
            </a:xfrm>
            <a:prstGeom prst="line">
              <a:avLst/>
            </a:prstGeom>
            <a:noFill/>
            <a:ln w="28575" cap="rnd">
              <a:solidFill>
                <a:srgbClr val="BFDFFF"/>
              </a:solidFill>
              <a:round/>
              <a:headEnd/>
              <a:tailEnd/>
            </a:ln>
          </p:spPr>
          <p:txBody>
            <a:bodyPr/>
            <a:lstStyle/>
            <a:p>
              <a:endParaRPr lang="en-US"/>
            </a:p>
          </p:txBody>
        </p:sp>
        <p:sp>
          <p:nvSpPr>
            <p:cNvPr id="289840" name="Line 28"/>
            <p:cNvSpPr>
              <a:spLocks noChangeShapeType="1"/>
            </p:cNvSpPr>
            <p:nvPr/>
          </p:nvSpPr>
          <p:spPr bwMode="auto">
            <a:xfrm flipV="1">
              <a:off x="2064" y="2592"/>
              <a:ext cx="228" cy="204"/>
            </a:xfrm>
            <a:prstGeom prst="line">
              <a:avLst/>
            </a:prstGeom>
            <a:noFill/>
            <a:ln w="28575" cap="rnd">
              <a:solidFill>
                <a:srgbClr val="BFDFFF"/>
              </a:solidFill>
              <a:round/>
              <a:headEnd/>
              <a:tailEnd/>
            </a:ln>
          </p:spPr>
          <p:txBody>
            <a:bodyPr/>
            <a:lstStyle/>
            <a:p>
              <a:endParaRPr lang="en-US"/>
            </a:p>
          </p:txBody>
        </p:sp>
        <p:sp>
          <p:nvSpPr>
            <p:cNvPr id="289841" name="Line 29"/>
            <p:cNvSpPr>
              <a:spLocks noChangeShapeType="1"/>
            </p:cNvSpPr>
            <p:nvPr/>
          </p:nvSpPr>
          <p:spPr bwMode="auto">
            <a:xfrm flipH="1" flipV="1">
              <a:off x="2292" y="2592"/>
              <a:ext cx="222" cy="204"/>
            </a:xfrm>
            <a:prstGeom prst="line">
              <a:avLst/>
            </a:prstGeom>
            <a:noFill/>
            <a:ln w="28575" cap="rnd">
              <a:solidFill>
                <a:srgbClr val="BFDFFF"/>
              </a:solidFill>
              <a:round/>
              <a:headEnd/>
              <a:tailEnd/>
            </a:ln>
          </p:spPr>
          <p:txBody>
            <a:bodyPr/>
            <a:lstStyle/>
            <a:p>
              <a:endParaRPr lang="en-US"/>
            </a:p>
          </p:txBody>
        </p:sp>
      </p:grpSp>
      <p:grpSp>
        <p:nvGrpSpPr>
          <p:cNvPr id="289802" name="Group 30"/>
          <p:cNvGrpSpPr>
            <a:grpSpLocks/>
          </p:cNvGrpSpPr>
          <p:nvPr/>
        </p:nvGrpSpPr>
        <p:grpSpPr bwMode="auto">
          <a:xfrm>
            <a:off x="6683375" y="3490913"/>
            <a:ext cx="1885950" cy="514350"/>
            <a:chOff x="1698" y="2472"/>
            <a:chExt cx="1188" cy="324"/>
          </a:xfrm>
        </p:grpSpPr>
        <p:sp>
          <p:nvSpPr>
            <p:cNvPr id="289830" name="Line 31"/>
            <p:cNvSpPr>
              <a:spLocks noChangeShapeType="1"/>
            </p:cNvSpPr>
            <p:nvPr/>
          </p:nvSpPr>
          <p:spPr bwMode="auto">
            <a:xfrm flipH="1">
              <a:off x="1698" y="2472"/>
              <a:ext cx="366" cy="1"/>
            </a:xfrm>
            <a:prstGeom prst="line">
              <a:avLst/>
            </a:prstGeom>
            <a:noFill/>
            <a:ln w="28575" cap="rnd">
              <a:solidFill>
                <a:srgbClr val="BFDFFF"/>
              </a:solidFill>
              <a:round/>
              <a:headEnd/>
              <a:tailEnd/>
            </a:ln>
          </p:spPr>
          <p:txBody>
            <a:bodyPr/>
            <a:lstStyle/>
            <a:p>
              <a:endParaRPr lang="en-US"/>
            </a:p>
          </p:txBody>
        </p:sp>
        <p:sp>
          <p:nvSpPr>
            <p:cNvPr id="289831" name="Line 32"/>
            <p:cNvSpPr>
              <a:spLocks noChangeShapeType="1"/>
            </p:cNvSpPr>
            <p:nvPr/>
          </p:nvSpPr>
          <p:spPr bwMode="auto">
            <a:xfrm flipH="1">
              <a:off x="2514" y="2472"/>
              <a:ext cx="372" cy="1"/>
            </a:xfrm>
            <a:prstGeom prst="line">
              <a:avLst/>
            </a:prstGeom>
            <a:noFill/>
            <a:ln w="28575" cap="rnd">
              <a:solidFill>
                <a:srgbClr val="BFDFFF"/>
              </a:solidFill>
              <a:round/>
              <a:headEnd/>
              <a:tailEnd/>
            </a:ln>
          </p:spPr>
          <p:txBody>
            <a:bodyPr/>
            <a:lstStyle/>
            <a:p>
              <a:endParaRPr lang="en-US"/>
            </a:p>
          </p:txBody>
        </p:sp>
        <p:sp>
          <p:nvSpPr>
            <p:cNvPr id="289832" name="Line 33"/>
            <p:cNvSpPr>
              <a:spLocks noChangeShapeType="1"/>
            </p:cNvSpPr>
            <p:nvPr/>
          </p:nvSpPr>
          <p:spPr bwMode="auto">
            <a:xfrm>
              <a:off x="2064" y="2472"/>
              <a:ext cx="1" cy="324"/>
            </a:xfrm>
            <a:prstGeom prst="line">
              <a:avLst/>
            </a:prstGeom>
            <a:noFill/>
            <a:ln w="28575" cap="rnd">
              <a:solidFill>
                <a:srgbClr val="BFDFFF"/>
              </a:solidFill>
              <a:round/>
              <a:headEnd/>
              <a:tailEnd/>
            </a:ln>
          </p:spPr>
          <p:txBody>
            <a:bodyPr/>
            <a:lstStyle/>
            <a:p>
              <a:endParaRPr lang="en-US"/>
            </a:p>
          </p:txBody>
        </p:sp>
        <p:sp>
          <p:nvSpPr>
            <p:cNvPr id="289833" name="Line 34"/>
            <p:cNvSpPr>
              <a:spLocks noChangeShapeType="1"/>
            </p:cNvSpPr>
            <p:nvPr/>
          </p:nvSpPr>
          <p:spPr bwMode="auto">
            <a:xfrm>
              <a:off x="2514" y="2472"/>
              <a:ext cx="1" cy="324"/>
            </a:xfrm>
            <a:prstGeom prst="line">
              <a:avLst/>
            </a:prstGeom>
            <a:noFill/>
            <a:ln w="28575" cap="rnd">
              <a:solidFill>
                <a:srgbClr val="BFDFFF"/>
              </a:solidFill>
              <a:round/>
              <a:headEnd/>
              <a:tailEnd/>
            </a:ln>
          </p:spPr>
          <p:txBody>
            <a:bodyPr/>
            <a:lstStyle/>
            <a:p>
              <a:endParaRPr lang="en-US"/>
            </a:p>
          </p:txBody>
        </p:sp>
        <p:sp>
          <p:nvSpPr>
            <p:cNvPr id="289834" name="Line 35"/>
            <p:cNvSpPr>
              <a:spLocks noChangeShapeType="1"/>
            </p:cNvSpPr>
            <p:nvPr/>
          </p:nvSpPr>
          <p:spPr bwMode="auto">
            <a:xfrm flipV="1">
              <a:off x="2064" y="2592"/>
              <a:ext cx="228" cy="204"/>
            </a:xfrm>
            <a:prstGeom prst="line">
              <a:avLst/>
            </a:prstGeom>
            <a:noFill/>
            <a:ln w="28575" cap="rnd">
              <a:solidFill>
                <a:srgbClr val="BFDFFF"/>
              </a:solidFill>
              <a:round/>
              <a:headEnd/>
              <a:tailEnd/>
            </a:ln>
          </p:spPr>
          <p:txBody>
            <a:bodyPr/>
            <a:lstStyle/>
            <a:p>
              <a:endParaRPr lang="en-US"/>
            </a:p>
          </p:txBody>
        </p:sp>
        <p:sp>
          <p:nvSpPr>
            <p:cNvPr id="289835" name="Line 36"/>
            <p:cNvSpPr>
              <a:spLocks noChangeShapeType="1"/>
            </p:cNvSpPr>
            <p:nvPr/>
          </p:nvSpPr>
          <p:spPr bwMode="auto">
            <a:xfrm flipH="1" flipV="1">
              <a:off x="2292" y="2592"/>
              <a:ext cx="222" cy="204"/>
            </a:xfrm>
            <a:prstGeom prst="line">
              <a:avLst/>
            </a:prstGeom>
            <a:noFill/>
            <a:ln w="28575" cap="rnd">
              <a:solidFill>
                <a:srgbClr val="BFDFFF"/>
              </a:solidFill>
              <a:round/>
              <a:headEnd/>
              <a:tailEnd/>
            </a:ln>
          </p:spPr>
          <p:txBody>
            <a:bodyPr/>
            <a:lstStyle/>
            <a:p>
              <a:endParaRPr lang="en-US"/>
            </a:p>
          </p:txBody>
        </p:sp>
      </p:grpSp>
      <p:sp>
        <p:nvSpPr>
          <p:cNvPr id="369701" name="AutoShape 37"/>
          <p:cNvSpPr>
            <a:spLocks noChangeArrowheads="1"/>
          </p:cNvSpPr>
          <p:nvPr/>
        </p:nvSpPr>
        <p:spPr bwMode="invGray">
          <a:xfrm>
            <a:off x="4552950" y="6246814"/>
            <a:ext cx="4529932" cy="439738"/>
          </a:xfrm>
          <a:prstGeom prst="roundRect">
            <a:avLst>
              <a:gd name="adj" fmla="val 15833"/>
            </a:avLst>
          </a:prstGeom>
          <a:solidFill>
            <a:schemeClr val="accent1"/>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rgbClr val="FFFFFF"/>
                </a:solidFill>
                <a:effectLst>
                  <a:outerShdw blurRad="38100" dist="38100" dir="2700000" algn="tl">
                    <a:srgbClr val="000000"/>
                  </a:outerShdw>
                </a:effectLst>
                <a:latin typeface="Arial" charset="0"/>
                <a:ea typeface="MS PGothic" pitchFamily="34" charset="-128"/>
              </a:rPr>
              <a:t>Dual action of a partial agonist</a:t>
            </a:r>
          </a:p>
        </p:txBody>
      </p:sp>
      <p:sp>
        <p:nvSpPr>
          <p:cNvPr id="289804" name="Text Box 38"/>
          <p:cNvSpPr txBox="1">
            <a:spLocks noChangeArrowheads="1"/>
          </p:cNvSpPr>
          <p:nvPr/>
        </p:nvSpPr>
        <p:spPr bwMode="auto">
          <a:xfrm>
            <a:off x="2333625" y="4054475"/>
            <a:ext cx="1143000" cy="366713"/>
          </a:xfrm>
          <a:prstGeom prst="rect">
            <a:avLst/>
          </a:prstGeom>
          <a:noFill/>
          <a:ln w="9525">
            <a:noFill/>
            <a:miter lim="800000"/>
            <a:headEnd/>
            <a:tailEnd/>
          </a:ln>
        </p:spPr>
        <p:txBody>
          <a:bodyPr>
            <a:spAutoFit/>
          </a:bodyPr>
          <a:lstStyle/>
          <a:p>
            <a:pPr algn="ctr">
              <a:spcBef>
                <a:spcPct val="50000"/>
              </a:spcBef>
            </a:pPr>
            <a:r>
              <a:rPr kumimoji="1" lang="en-US" altLang="ja-JP">
                <a:solidFill>
                  <a:srgbClr val="FFFFFF"/>
                </a:solidFill>
                <a:ea typeface="ＭＳ Ｐゴシック" pitchFamily="34" charset="-128"/>
              </a:rPr>
              <a:t>Agonist</a:t>
            </a:r>
          </a:p>
        </p:txBody>
      </p:sp>
      <p:sp>
        <p:nvSpPr>
          <p:cNvPr id="369703" name="AutoShape 39"/>
          <p:cNvSpPr>
            <a:spLocks noChangeArrowheads="1"/>
          </p:cNvSpPr>
          <p:nvPr/>
        </p:nvSpPr>
        <p:spPr bwMode="auto">
          <a:xfrm>
            <a:off x="2646363" y="4240213"/>
            <a:ext cx="446087" cy="735012"/>
          </a:xfrm>
          <a:prstGeom prst="downArrow">
            <a:avLst>
              <a:gd name="adj1" fmla="val 40213"/>
              <a:gd name="adj2" fmla="val 70744"/>
            </a:avLst>
          </a:prstGeom>
          <a:gradFill rotWithShape="1">
            <a:gsLst>
              <a:gs pos="0">
                <a:schemeClr val="tx1">
                  <a:alpha val="0"/>
                </a:schemeClr>
              </a:gs>
              <a:gs pos="100000">
                <a:schemeClr val="accent1"/>
              </a:gs>
            </a:gsLst>
            <a:lin ang="5400000" scaled="1"/>
          </a:gradFill>
          <a:ln w="28575">
            <a:noFill/>
            <a:miter lim="800000"/>
            <a:headEnd/>
            <a:tailEnd/>
          </a:ln>
        </p:spPr>
        <p:txBody>
          <a:bodyPr wrap="none" anchor="ctr"/>
          <a:lstStyle/>
          <a:p>
            <a:pPr algn="ctr" eaLnBrk="0" hangingPunct="0">
              <a:spcBef>
                <a:spcPct val="50000"/>
              </a:spcBef>
            </a:pPr>
            <a:endParaRPr lang="nb-NO" altLang="en-US" sz="1400" b="1">
              <a:solidFill>
                <a:srgbClr val="DDDDDD"/>
              </a:solidFill>
              <a:ea typeface="ＭＳ Ｐゴシック" pitchFamily="34" charset="-128"/>
            </a:endParaRPr>
          </a:p>
        </p:txBody>
      </p:sp>
      <p:sp>
        <p:nvSpPr>
          <p:cNvPr id="369704" name="Rectangle 40"/>
          <p:cNvSpPr>
            <a:spLocks noChangeArrowheads="1"/>
          </p:cNvSpPr>
          <p:nvPr/>
        </p:nvSpPr>
        <p:spPr bwMode="auto">
          <a:xfrm>
            <a:off x="304800" y="5006975"/>
            <a:ext cx="1695450" cy="366713"/>
          </a:xfrm>
          <a:prstGeom prst="rect">
            <a:avLst/>
          </a:prstGeom>
          <a:noFill/>
          <a:ln w="9525">
            <a:noFill/>
            <a:miter lim="800000"/>
            <a:headEnd/>
            <a:tailEnd/>
          </a:ln>
          <a:effectLst/>
        </p:spPr>
        <p:txBody>
          <a:bodyPr>
            <a:spAutoFit/>
          </a:bodyPr>
          <a:lstStyle/>
          <a:p>
            <a:pPr algn="r">
              <a:defRPr/>
            </a:pPr>
            <a:r>
              <a:rPr lang="en-US" b="1">
                <a:solidFill>
                  <a:schemeClr val="accent3"/>
                </a:solidFill>
                <a:effectLst>
                  <a:outerShdw blurRad="38100" dist="38100" dir="2700000" algn="tl">
                    <a:srgbClr val="C0C0C0"/>
                  </a:outerShdw>
                </a:effectLst>
                <a:latin typeface="Arial" charset="0"/>
                <a:ea typeface="MS PGothic" pitchFamily="34" charset="-128"/>
              </a:rPr>
              <a:t>Response</a:t>
            </a:r>
          </a:p>
        </p:txBody>
      </p:sp>
      <p:sp>
        <p:nvSpPr>
          <p:cNvPr id="369705" name="Rectangle 41"/>
          <p:cNvSpPr>
            <a:spLocks noChangeArrowheads="1"/>
          </p:cNvSpPr>
          <p:nvPr/>
        </p:nvSpPr>
        <p:spPr bwMode="auto">
          <a:xfrm>
            <a:off x="2484438" y="5006975"/>
            <a:ext cx="833437" cy="396875"/>
          </a:xfrm>
          <a:prstGeom prst="rect">
            <a:avLst/>
          </a:prstGeom>
          <a:noFill/>
          <a:ln w="9525">
            <a:noFill/>
            <a:miter lim="800000"/>
            <a:headEnd/>
            <a:tailEnd/>
          </a:ln>
        </p:spPr>
        <p:txBody>
          <a:bodyPr>
            <a:spAutoFit/>
          </a:bodyPr>
          <a:lstStyle/>
          <a:p>
            <a:pPr algn="ctr"/>
            <a:r>
              <a:rPr lang="en-US" altLang="en-US" sz="2000" b="1">
                <a:solidFill>
                  <a:srgbClr val="FFFFFF"/>
                </a:solidFill>
                <a:ea typeface="ＭＳ Ｐゴシック" pitchFamily="34" charset="-128"/>
              </a:rPr>
              <a:t>100%</a:t>
            </a:r>
          </a:p>
        </p:txBody>
      </p:sp>
      <p:grpSp>
        <p:nvGrpSpPr>
          <p:cNvPr id="9" name="Group 42"/>
          <p:cNvGrpSpPr>
            <a:grpSpLocks/>
          </p:cNvGrpSpPr>
          <p:nvPr/>
        </p:nvGrpSpPr>
        <p:grpSpPr bwMode="auto">
          <a:xfrm>
            <a:off x="7058025" y="2327275"/>
            <a:ext cx="1143000" cy="860425"/>
            <a:chOff x="2967" y="1300"/>
            <a:chExt cx="720" cy="542"/>
          </a:xfrm>
        </p:grpSpPr>
        <p:sp>
          <p:nvSpPr>
            <p:cNvPr id="289828" name="Text Box 43"/>
            <p:cNvSpPr txBox="1">
              <a:spLocks noChangeArrowheads="1"/>
            </p:cNvSpPr>
            <p:nvPr/>
          </p:nvSpPr>
          <p:spPr bwMode="auto">
            <a:xfrm>
              <a:off x="2967" y="1300"/>
              <a:ext cx="720" cy="231"/>
            </a:xfrm>
            <a:prstGeom prst="rect">
              <a:avLst/>
            </a:prstGeom>
            <a:noFill/>
            <a:ln w="9525">
              <a:noFill/>
              <a:miter lim="800000"/>
              <a:headEnd/>
              <a:tailEnd/>
            </a:ln>
          </p:spPr>
          <p:txBody>
            <a:bodyPr>
              <a:spAutoFit/>
            </a:bodyPr>
            <a:lstStyle/>
            <a:p>
              <a:pPr algn="ctr">
                <a:spcBef>
                  <a:spcPct val="50000"/>
                </a:spcBef>
              </a:pPr>
              <a:r>
                <a:rPr kumimoji="1" lang="en-US" altLang="ja-JP" b="1" i="1">
                  <a:solidFill>
                    <a:srgbClr val="FFFFFF"/>
                  </a:solidFill>
                  <a:ea typeface="ＭＳ Ｐゴシック" pitchFamily="34" charset="-128"/>
                </a:rPr>
                <a:t>Nicotine</a:t>
              </a:r>
            </a:p>
          </p:txBody>
        </p:sp>
        <p:sp>
          <p:nvSpPr>
            <p:cNvPr id="356389" name="Freeform 44"/>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sp>
        <p:nvSpPr>
          <p:cNvPr id="369709" name="AutoShape 45"/>
          <p:cNvSpPr>
            <a:spLocks noChangeArrowheads="1"/>
          </p:cNvSpPr>
          <p:nvPr/>
        </p:nvSpPr>
        <p:spPr bwMode="invGray">
          <a:xfrm>
            <a:off x="1744663" y="1579563"/>
            <a:ext cx="2263775" cy="630237"/>
          </a:xfrm>
          <a:prstGeom prst="roundRect">
            <a:avLst>
              <a:gd name="adj" fmla="val 15833"/>
            </a:avLst>
          </a:prstGeom>
          <a:solidFill>
            <a:schemeClr val="accent5">
              <a:lumMod val="75000"/>
            </a:schemeClr>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rgbClr val="FFFFFF"/>
                </a:solidFill>
                <a:effectLst>
                  <a:outerShdw blurRad="38100" dist="38100" dir="2700000" algn="tl">
                    <a:srgbClr val="000000"/>
                  </a:outerShdw>
                </a:effectLst>
                <a:latin typeface="Arial" charset="0"/>
                <a:ea typeface="MS PGothic" pitchFamily="34" charset="-128"/>
              </a:rPr>
              <a:t>Smoking</a:t>
            </a:r>
            <a:br>
              <a:rPr lang="en-US" sz="2000" b="1">
                <a:solidFill>
                  <a:srgbClr val="FFFFFF"/>
                </a:solidFill>
                <a:effectLst>
                  <a:outerShdw blurRad="38100" dist="38100" dir="2700000" algn="tl">
                    <a:srgbClr val="000000"/>
                  </a:outerShdw>
                </a:effectLst>
                <a:latin typeface="Arial" charset="0"/>
                <a:ea typeface="MS PGothic" pitchFamily="34" charset="-128"/>
              </a:rPr>
            </a:br>
            <a:r>
              <a:rPr lang="en-US" sz="2000" b="1">
                <a:solidFill>
                  <a:srgbClr val="FFFFFF"/>
                </a:solidFill>
                <a:effectLst>
                  <a:outerShdw blurRad="38100" dist="38100" dir="2700000" algn="tl">
                    <a:srgbClr val="000000"/>
                  </a:outerShdw>
                </a:effectLst>
                <a:latin typeface="Arial" charset="0"/>
                <a:ea typeface="MS PGothic" pitchFamily="34" charset="-128"/>
              </a:rPr>
              <a:t>No Partial Ag</a:t>
            </a:r>
          </a:p>
        </p:txBody>
      </p:sp>
      <p:sp>
        <p:nvSpPr>
          <p:cNvPr id="369710" name="AutoShape 46"/>
          <p:cNvSpPr>
            <a:spLocks noChangeArrowheads="1"/>
          </p:cNvSpPr>
          <p:nvPr/>
        </p:nvSpPr>
        <p:spPr bwMode="invGray">
          <a:xfrm>
            <a:off x="4125913" y="1579563"/>
            <a:ext cx="2263775" cy="630237"/>
          </a:xfrm>
          <a:prstGeom prst="roundRect">
            <a:avLst>
              <a:gd name="adj" fmla="val 15833"/>
            </a:avLst>
          </a:prstGeom>
          <a:solidFill>
            <a:schemeClr val="accent5">
              <a:lumMod val="75000"/>
            </a:schemeClr>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chemeClr val="accent3"/>
                </a:solidFill>
                <a:effectLst>
                  <a:outerShdw blurRad="38100" dist="38100" dir="2700000" algn="tl">
                    <a:srgbClr val="000000"/>
                  </a:outerShdw>
                </a:effectLst>
                <a:latin typeface="Arial" charset="0"/>
                <a:ea typeface="MS PGothic" pitchFamily="34" charset="-128"/>
              </a:rPr>
              <a:t>No Smoking</a:t>
            </a:r>
            <a:br>
              <a:rPr lang="en-US" sz="2000" b="1">
                <a:solidFill>
                  <a:schemeClr val="accent3"/>
                </a:solidFill>
                <a:effectLst>
                  <a:outerShdw blurRad="38100" dist="38100" dir="2700000" algn="tl">
                    <a:srgbClr val="000000"/>
                  </a:outerShdw>
                </a:effectLst>
                <a:latin typeface="Arial" charset="0"/>
                <a:ea typeface="MS PGothic" pitchFamily="34" charset="-128"/>
              </a:rPr>
            </a:br>
            <a:r>
              <a:rPr lang="en-US" sz="2000" b="1">
                <a:solidFill>
                  <a:schemeClr val="accent3"/>
                </a:solidFill>
                <a:effectLst>
                  <a:outerShdw blurRad="38100" dist="38100" dir="2700000" algn="tl">
                    <a:srgbClr val="000000"/>
                  </a:outerShdw>
                </a:effectLst>
                <a:latin typeface="Arial" charset="0"/>
                <a:ea typeface="MS PGothic" pitchFamily="34" charset="-128"/>
              </a:rPr>
              <a:t>Partial Ag</a:t>
            </a:r>
          </a:p>
        </p:txBody>
      </p:sp>
      <p:sp>
        <p:nvSpPr>
          <p:cNvPr id="369711" name="AutoShape 47"/>
          <p:cNvSpPr>
            <a:spLocks noChangeArrowheads="1"/>
          </p:cNvSpPr>
          <p:nvPr/>
        </p:nvSpPr>
        <p:spPr bwMode="invGray">
          <a:xfrm>
            <a:off x="6507163" y="1579563"/>
            <a:ext cx="2263775" cy="630237"/>
          </a:xfrm>
          <a:prstGeom prst="roundRect">
            <a:avLst>
              <a:gd name="adj" fmla="val 15833"/>
            </a:avLst>
          </a:prstGeom>
          <a:solidFill>
            <a:schemeClr val="accent5">
              <a:lumMod val="75000"/>
            </a:schemeClr>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chemeClr val="accent3"/>
                </a:solidFill>
                <a:effectLst>
                  <a:outerShdw blurRad="38100" dist="38100" dir="2700000" algn="tl">
                    <a:srgbClr val="000000"/>
                  </a:outerShdw>
                </a:effectLst>
                <a:latin typeface="Arial" charset="0"/>
                <a:ea typeface="MS PGothic" pitchFamily="34" charset="-128"/>
              </a:rPr>
              <a:t>Smoking</a:t>
            </a:r>
            <a:br>
              <a:rPr lang="en-US" sz="2000" b="1">
                <a:solidFill>
                  <a:schemeClr val="accent3"/>
                </a:solidFill>
                <a:effectLst>
                  <a:outerShdw blurRad="38100" dist="38100" dir="2700000" algn="tl">
                    <a:srgbClr val="000000"/>
                  </a:outerShdw>
                </a:effectLst>
                <a:latin typeface="Arial" charset="0"/>
                <a:ea typeface="MS PGothic" pitchFamily="34" charset="-128"/>
              </a:rPr>
            </a:br>
            <a:r>
              <a:rPr lang="en-US" sz="2000" b="1">
                <a:solidFill>
                  <a:schemeClr val="accent3"/>
                </a:solidFill>
                <a:effectLst>
                  <a:outerShdw blurRad="38100" dist="38100" dir="2700000" algn="tl">
                    <a:srgbClr val="000000"/>
                  </a:outerShdw>
                </a:effectLst>
                <a:latin typeface="Arial" charset="0"/>
                <a:ea typeface="MS PGothic" pitchFamily="34" charset="-128"/>
              </a:rPr>
              <a:t>+ Partial Ag</a:t>
            </a:r>
          </a:p>
        </p:txBody>
      </p:sp>
      <p:grpSp>
        <p:nvGrpSpPr>
          <p:cNvPr id="10" name="Group 48"/>
          <p:cNvGrpSpPr>
            <a:grpSpLocks/>
          </p:cNvGrpSpPr>
          <p:nvPr/>
        </p:nvGrpSpPr>
        <p:grpSpPr bwMode="auto">
          <a:xfrm>
            <a:off x="6661150" y="3958431"/>
            <a:ext cx="2476500" cy="2227263"/>
            <a:chOff x="4176" y="2554"/>
            <a:chExt cx="1560" cy="1403"/>
          </a:xfrm>
        </p:grpSpPr>
        <p:sp>
          <p:nvSpPr>
            <p:cNvPr id="289823" name="Text Box 49"/>
            <p:cNvSpPr txBox="1">
              <a:spLocks noChangeArrowheads="1"/>
            </p:cNvSpPr>
            <p:nvPr/>
          </p:nvSpPr>
          <p:spPr bwMode="auto">
            <a:xfrm>
              <a:off x="4176" y="2554"/>
              <a:ext cx="1269" cy="231"/>
            </a:xfrm>
            <a:prstGeom prst="rect">
              <a:avLst/>
            </a:prstGeom>
            <a:noFill/>
            <a:ln w="9525">
              <a:noFill/>
              <a:miter lim="800000"/>
              <a:headEnd/>
              <a:tailEnd/>
            </a:ln>
          </p:spPr>
          <p:txBody>
            <a:bodyPr>
              <a:spAutoFit/>
            </a:bodyPr>
            <a:lstStyle/>
            <a:p>
              <a:pPr algn="ctr">
                <a:spcBef>
                  <a:spcPct val="50000"/>
                </a:spcBef>
              </a:pPr>
              <a:r>
                <a:rPr kumimoji="1" lang="en-US" altLang="ja-JP">
                  <a:solidFill>
                    <a:srgbClr val="333399"/>
                  </a:solidFill>
                  <a:ea typeface="ＭＳ Ｐゴシック" pitchFamily="34" charset="-128"/>
                </a:rPr>
                <a:t>Antagonist</a:t>
              </a:r>
            </a:p>
          </p:txBody>
        </p:sp>
        <p:sp>
          <p:nvSpPr>
            <p:cNvPr id="369714" name="Rectangle 50"/>
            <p:cNvSpPr>
              <a:spLocks noChangeArrowheads="1"/>
            </p:cNvSpPr>
            <p:nvPr/>
          </p:nvSpPr>
          <p:spPr bwMode="auto">
            <a:xfrm>
              <a:off x="4574" y="3154"/>
              <a:ext cx="436" cy="442"/>
            </a:xfrm>
            <a:prstGeom prst="rect">
              <a:avLst/>
            </a:prstGeom>
            <a:noFill/>
            <a:ln w="9525">
              <a:noFill/>
              <a:miter lim="800000"/>
              <a:headEnd/>
              <a:tailEnd/>
            </a:ln>
            <a:effectLst/>
          </p:spPr>
          <p:txBody>
            <a:bodyPr>
              <a:spAutoFit/>
            </a:bodyPr>
            <a:lstStyle/>
            <a:p>
              <a:pPr algn="ctr">
                <a:defRPr/>
              </a:pPr>
              <a:r>
                <a:rPr lang="en-US" sz="2000" b="1">
                  <a:solidFill>
                    <a:srgbClr val="333399"/>
                  </a:solidFill>
                  <a:effectLst>
                    <a:outerShdw blurRad="38100" dist="38100" dir="2700000" algn="tl">
                      <a:srgbClr val="C0C0C0"/>
                    </a:outerShdw>
                  </a:effectLst>
                  <a:latin typeface="Arial" charset="0"/>
                  <a:ea typeface="MS PGothic" pitchFamily="34" charset="-128"/>
                </a:rPr>
                <a:t>50%</a:t>
              </a:r>
            </a:p>
          </p:txBody>
        </p:sp>
        <p:grpSp>
          <p:nvGrpSpPr>
            <p:cNvPr id="289825" name="Group 51"/>
            <p:cNvGrpSpPr>
              <a:grpSpLocks/>
            </p:cNvGrpSpPr>
            <p:nvPr/>
          </p:nvGrpSpPr>
          <p:grpSpPr bwMode="auto">
            <a:xfrm>
              <a:off x="4252" y="2671"/>
              <a:ext cx="1484" cy="1286"/>
              <a:chOff x="4252" y="2671"/>
              <a:chExt cx="1484" cy="1286"/>
            </a:xfrm>
          </p:grpSpPr>
          <p:sp>
            <p:nvSpPr>
              <p:cNvPr id="289826" name="AutoShape 52"/>
              <p:cNvSpPr>
                <a:spLocks noChangeArrowheads="1"/>
              </p:cNvSpPr>
              <p:nvPr/>
            </p:nvSpPr>
            <p:spPr bwMode="auto">
              <a:xfrm>
                <a:off x="4632" y="2671"/>
                <a:ext cx="281" cy="463"/>
              </a:xfrm>
              <a:prstGeom prst="downArrow">
                <a:avLst>
                  <a:gd name="adj1" fmla="val 40213"/>
                  <a:gd name="adj2" fmla="val 70744"/>
                </a:avLst>
              </a:prstGeom>
              <a:gradFill rotWithShape="1">
                <a:gsLst>
                  <a:gs pos="0">
                    <a:schemeClr val="tx1">
                      <a:alpha val="0"/>
                    </a:schemeClr>
                  </a:gs>
                  <a:gs pos="100000">
                    <a:schemeClr val="accent2"/>
                  </a:gs>
                </a:gsLst>
                <a:lin ang="5400000" scaled="1"/>
              </a:gradFill>
              <a:ln w="28575">
                <a:noFill/>
                <a:miter lim="800000"/>
                <a:headEnd/>
                <a:tailEnd/>
              </a:ln>
            </p:spPr>
            <p:txBody>
              <a:bodyPr wrap="none" anchor="ctr"/>
              <a:lstStyle/>
              <a:p>
                <a:pPr algn="ctr" eaLnBrk="0" hangingPunct="0">
                  <a:spcBef>
                    <a:spcPct val="50000"/>
                  </a:spcBef>
                </a:pPr>
                <a:endParaRPr lang="nb-NO" altLang="en-US" sz="1400" b="1">
                  <a:solidFill>
                    <a:srgbClr val="DDDDDD"/>
                  </a:solidFill>
                  <a:ea typeface="ＭＳ Ｐゴシック" pitchFamily="34" charset="-128"/>
                </a:endParaRPr>
              </a:p>
            </p:txBody>
          </p:sp>
          <p:sp>
            <p:nvSpPr>
              <p:cNvPr id="369717" name="Rectangle 53"/>
              <p:cNvSpPr>
                <a:spLocks noChangeArrowheads="1"/>
              </p:cNvSpPr>
              <p:nvPr/>
            </p:nvSpPr>
            <p:spPr bwMode="auto">
              <a:xfrm>
                <a:off x="4252" y="3512"/>
                <a:ext cx="1484" cy="445"/>
              </a:xfrm>
              <a:prstGeom prst="rect">
                <a:avLst/>
              </a:prstGeom>
              <a:noFill/>
              <a:ln w="28575">
                <a:noFill/>
                <a:miter lim="800000"/>
                <a:headEnd/>
                <a:tailEnd/>
              </a:ln>
              <a:effectLst>
                <a:outerShdw blurRad="63500" dist="17961" dir="2700000" algn="ctr" rotWithShape="0">
                  <a:schemeClr val="bg2">
                    <a:alpha val="74998"/>
                  </a:schemeClr>
                </a:outerShdw>
              </a:effectLst>
            </p:spPr>
            <p:txBody>
              <a:bodyPr>
                <a:spAutoFit/>
              </a:bodyPr>
              <a:lstStyle/>
              <a:p>
                <a:pPr eaLnBrk="0" hangingPunct="0">
                  <a:lnSpc>
                    <a:spcPct val="95000"/>
                  </a:lnSpc>
                  <a:defRPr/>
                </a:pPr>
                <a:r>
                  <a:rPr lang="en-US" sz="1400" dirty="0">
                    <a:latin typeface="Arial" charset="0"/>
                    <a:ea typeface="MS PGothic" pitchFamily="34" charset="-128"/>
                  </a:rPr>
                  <a:t> Potential to block reinforcing effects</a:t>
                </a:r>
                <a:br>
                  <a:rPr lang="en-US" sz="1400" dirty="0">
                    <a:latin typeface="Arial" charset="0"/>
                    <a:ea typeface="MS PGothic" pitchFamily="34" charset="-128"/>
                  </a:rPr>
                </a:br>
                <a:r>
                  <a:rPr lang="en-US" sz="1400" dirty="0">
                    <a:latin typeface="Arial" charset="0"/>
                    <a:ea typeface="MS PGothic" pitchFamily="34" charset="-128"/>
                  </a:rPr>
                  <a:t>   when smoking</a:t>
                </a:r>
              </a:p>
            </p:txBody>
          </p:sp>
        </p:grpSp>
      </p:grpSp>
      <p:grpSp>
        <p:nvGrpSpPr>
          <p:cNvPr id="12" name="Group 54"/>
          <p:cNvGrpSpPr>
            <a:grpSpLocks/>
          </p:cNvGrpSpPr>
          <p:nvPr/>
        </p:nvGrpSpPr>
        <p:grpSpPr bwMode="auto">
          <a:xfrm>
            <a:off x="3776663" y="4011613"/>
            <a:ext cx="2844800" cy="1990725"/>
            <a:chOff x="2379" y="2554"/>
            <a:chExt cx="1792" cy="1254"/>
          </a:xfrm>
        </p:grpSpPr>
        <p:sp>
          <p:nvSpPr>
            <p:cNvPr id="289818" name="Text Box 55"/>
            <p:cNvSpPr txBox="1">
              <a:spLocks noChangeArrowheads="1"/>
            </p:cNvSpPr>
            <p:nvPr/>
          </p:nvSpPr>
          <p:spPr bwMode="auto">
            <a:xfrm>
              <a:off x="2700" y="2554"/>
              <a:ext cx="1269" cy="231"/>
            </a:xfrm>
            <a:prstGeom prst="rect">
              <a:avLst/>
            </a:prstGeom>
            <a:noFill/>
            <a:ln w="9525">
              <a:noFill/>
              <a:miter lim="800000"/>
              <a:headEnd/>
              <a:tailEnd/>
            </a:ln>
          </p:spPr>
          <p:txBody>
            <a:bodyPr>
              <a:spAutoFit/>
            </a:bodyPr>
            <a:lstStyle/>
            <a:p>
              <a:pPr algn="ctr">
                <a:spcBef>
                  <a:spcPct val="50000"/>
                </a:spcBef>
              </a:pPr>
              <a:r>
                <a:rPr kumimoji="1" lang="en-US" altLang="ja-JP">
                  <a:solidFill>
                    <a:srgbClr val="FF33CC"/>
                  </a:solidFill>
                  <a:ea typeface="ＭＳ Ｐゴシック" pitchFamily="34" charset="-128"/>
                </a:rPr>
                <a:t>Partial Agonist</a:t>
              </a:r>
            </a:p>
          </p:txBody>
        </p:sp>
        <p:sp>
          <p:nvSpPr>
            <p:cNvPr id="369720" name="Rectangle 56"/>
            <p:cNvSpPr>
              <a:spLocks noChangeArrowheads="1"/>
            </p:cNvSpPr>
            <p:nvPr/>
          </p:nvSpPr>
          <p:spPr bwMode="auto">
            <a:xfrm>
              <a:off x="3098" y="3154"/>
              <a:ext cx="436" cy="442"/>
            </a:xfrm>
            <a:prstGeom prst="rect">
              <a:avLst/>
            </a:prstGeom>
            <a:noFill/>
            <a:ln w="9525">
              <a:noFill/>
              <a:miter lim="800000"/>
              <a:headEnd/>
              <a:tailEnd/>
            </a:ln>
            <a:effectLst/>
          </p:spPr>
          <p:txBody>
            <a:bodyPr>
              <a:spAutoFit/>
            </a:bodyPr>
            <a:lstStyle/>
            <a:p>
              <a:pPr algn="ctr">
                <a:defRPr/>
              </a:pPr>
              <a:r>
                <a:rPr lang="en-US" sz="2000" b="1">
                  <a:solidFill>
                    <a:srgbClr val="FF33CC"/>
                  </a:solidFill>
                  <a:effectLst>
                    <a:outerShdw blurRad="38100" dist="38100" dir="2700000" algn="tl">
                      <a:srgbClr val="C0C0C0"/>
                    </a:outerShdw>
                  </a:effectLst>
                  <a:latin typeface="Arial" charset="0"/>
                  <a:ea typeface="MS PGothic" pitchFamily="34" charset="-128"/>
                </a:rPr>
                <a:t>50%</a:t>
              </a:r>
            </a:p>
          </p:txBody>
        </p:sp>
        <p:grpSp>
          <p:nvGrpSpPr>
            <p:cNvPr id="289820" name="Group 57"/>
            <p:cNvGrpSpPr>
              <a:grpSpLocks/>
            </p:cNvGrpSpPr>
            <p:nvPr/>
          </p:nvGrpSpPr>
          <p:grpSpPr bwMode="auto">
            <a:xfrm>
              <a:off x="2379" y="2671"/>
              <a:ext cx="1792" cy="1137"/>
              <a:chOff x="2379" y="2671"/>
              <a:chExt cx="1792" cy="1137"/>
            </a:xfrm>
          </p:grpSpPr>
          <p:sp>
            <p:nvSpPr>
              <p:cNvPr id="289821" name="AutoShape 58"/>
              <p:cNvSpPr>
                <a:spLocks noChangeArrowheads="1"/>
              </p:cNvSpPr>
              <p:nvPr/>
            </p:nvSpPr>
            <p:spPr bwMode="auto">
              <a:xfrm>
                <a:off x="3156" y="2671"/>
                <a:ext cx="281" cy="463"/>
              </a:xfrm>
              <a:prstGeom prst="downArrow">
                <a:avLst>
                  <a:gd name="adj1" fmla="val 40213"/>
                  <a:gd name="adj2" fmla="val 70744"/>
                </a:avLst>
              </a:prstGeom>
              <a:gradFill rotWithShape="1">
                <a:gsLst>
                  <a:gs pos="0">
                    <a:srgbClr val="000000">
                      <a:alpha val="0"/>
                    </a:srgbClr>
                  </a:gs>
                  <a:gs pos="100000">
                    <a:srgbClr val="FF33CC"/>
                  </a:gs>
                </a:gsLst>
                <a:lin ang="5400000" scaled="1"/>
              </a:gradFill>
              <a:ln w="28575">
                <a:noFill/>
                <a:miter lim="800000"/>
                <a:headEnd/>
                <a:tailEnd/>
              </a:ln>
            </p:spPr>
            <p:txBody>
              <a:bodyPr wrap="none" anchor="ctr"/>
              <a:lstStyle/>
              <a:p>
                <a:pPr algn="ctr" eaLnBrk="0" hangingPunct="0">
                  <a:spcBef>
                    <a:spcPct val="50000"/>
                  </a:spcBef>
                </a:pPr>
                <a:endParaRPr lang="nb-NO" altLang="en-US" sz="1400" b="1">
                  <a:solidFill>
                    <a:srgbClr val="FF33CC"/>
                  </a:solidFill>
                  <a:ea typeface="ＭＳ Ｐゴシック" pitchFamily="34" charset="-128"/>
                </a:endParaRPr>
              </a:p>
            </p:txBody>
          </p:sp>
          <p:sp>
            <p:nvSpPr>
              <p:cNvPr id="369723" name="Rectangle 59"/>
              <p:cNvSpPr>
                <a:spLocks noChangeArrowheads="1"/>
              </p:cNvSpPr>
              <p:nvPr/>
            </p:nvSpPr>
            <p:spPr bwMode="auto">
              <a:xfrm>
                <a:off x="2379" y="3363"/>
                <a:ext cx="1792" cy="445"/>
              </a:xfrm>
              <a:prstGeom prst="rect">
                <a:avLst/>
              </a:prstGeom>
              <a:noFill/>
              <a:ln w="28575">
                <a:noFill/>
                <a:miter lim="800000"/>
                <a:headEnd/>
                <a:tailEnd/>
              </a:ln>
              <a:effectLst>
                <a:outerShdw blurRad="63500" dist="17961" dir="2700000" algn="ctr" rotWithShape="0">
                  <a:schemeClr val="bg2">
                    <a:alpha val="74998"/>
                  </a:schemeClr>
                </a:outerShdw>
              </a:effectLst>
            </p:spPr>
            <p:txBody>
              <a:bodyPr>
                <a:spAutoFit/>
              </a:bodyPr>
              <a:lstStyle/>
              <a:p>
                <a:pPr algn="ctr" eaLnBrk="0" hangingPunct="0">
                  <a:lnSpc>
                    <a:spcPct val="95000"/>
                  </a:lnSpc>
                  <a:defRPr/>
                </a:pPr>
                <a:r>
                  <a:rPr lang="en-US" sz="1400" dirty="0">
                    <a:solidFill>
                      <a:srgbClr val="FFFFFF"/>
                    </a:solidFill>
                    <a:latin typeface="Arial" charset="0"/>
                    <a:ea typeface="MS PGothic" pitchFamily="34" charset="-128"/>
                  </a:rPr>
                  <a:t>Potential to relieve</a:t>
                </a:r>
              </a:p>
              <a:p>
                <a:pPr algn="ctr" eaLnBrk="0" hangingPunct="0">
                  <a:lnSpc>
                    <a:spcPct val="95000"/>
                  </a:lnSpc>
                  <a:defRPr/>
                </a:pPr>
                <a:r>
                  <a:rPr lang="en-US" sz="1400" dirty="0">
                    <a:latin typeface="Arial" charset="0"/>
                    <a:ea typeface="MS PGothic" pitchFamily="34" charset="-128"/>
                  </a:rPr>
                  <a:t>craving and withdrawal</a:t>
                </a:r>
              </a:p>
              <a:p>
                <a:pPr algn="ctr" eaLnBrk="0" hangingPunct="0">
                  <a:lnSpc>
                    <a:spcPct val="95000"/>
                  </a:lnSpc>
                  <a:defRPr/>
                </a:pPr>
                <a:r>
                  <a:rPr lang="en-US" sz="1400" dirty="0">
                    <a:latin typeface="Arial" charset="0"/>
                    <a:ea typeface="MS PGothic" pitchFamily="34" charset="-128"/>
                  </a:rPr>
                  <a:t>when stopping smoking</a:t>
                </a:r>
              </a:p>
            </p:txBody>
          </p:sp>
        </p:grpSp>
      </p:grpSp>
      <p:grpSp>
        <p:nvGrpSpPr>
          <p:cNvPr id="14" name="Group 60"/>
          <p:cNvGrpSpPr>
            <a:grpSpLocks/>
          </p:cNvGrpSpPr>
          <p:nvPr/>
        </p:nvGrpSpPr>
        <p:grpSpPr bwMode="auto">
          <a:xfrm>
            <a:off x="7653338" y="2386013"/>
            <a:ext cx="1143000" cy="860425"/>
            <a:chOff x="2967" y="1300"/>
            <a:chExt cx="720" cy="542"/>
          </a:xfrm>
        </p:grpSpPr>
        <p:sp>
          <p:nvSpPr>
            <p:cNvPr id="289816" name="Text Box 61"/>
            <p:cNvSpPr txBox="1">
              <a:spLocks noChangeArrowheads="1"/>
            </p:cNvSpPr>
            <p:nvPr/>
          </p:nvSpPr>
          <p:spPr bwMode="auto">
            <a:xfrm>
              <a:off x="2967" y="1300"/>
              <a:ext cx="720" cy="231"/>
            </a:xfrm>
            <a:prstGeom prst="rect">
              <a:avLst/>
            </a:prstGeom>
            <a:noFill/>
            <a:ln w="9525">
              <a:noFill/>
              <a:miter lim="800000"/>
              <a:headEnd/>
              <a:tailEnd/>
            </a:ln>
          </p:spPr>
          <p:txBody>
            <a:bodyPr>
              <a:spAutoFit/>
            </a:bodyPr>
            <a:lstStyle/>
            <a:p>
              <a:pPr algn="ctr">
                <a:spcBef>
                  <a:spcPct val="50000"/>
                </a:spcBef>
              </a:pPr>
              <a:endParaRPr kumimoji="1" lang="en-US" altLang="ja-JP">
                <a:solidFill>
                  <a:srgbClr val="BBE0E3"/>
                </a:solidFill>
                <a:ea typeface="ＭＳ Ｐゴシック" pitchFamily="34" charset="-128"/>
              </a:endParaRPr>
            </a:p>
          </p:txBody>
        </p:sp>
        <p:sp>
          <p:nvSpPr>
            <p:cNvPr id="356377" name="Freeform 62"/>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sp>
        <p:nvSpPr>
          <p:cNvPr id="64" name="Slide Number Placeholder 63"/>
          <p:cNvSpPr>
            <a:spLocks noGrp="1"/>
          </p:cNvSpPr>
          <p:nvPr>
            <p:ph type="sldNum" sz="quarter" idx="12"/>
          </p:nvPr>
        </p:nvSpPr>
        <p:spPr>
          <a:xfrm>
            <a:off x="0" y="0"/>
            <a:ext cx="0" cy="0"/>
          </a:xfrm>
        </p:spPr>
        <p:txBody>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defRPr/>
            </a:pPr>
            <a:fld id="{29BF0720-F72B-8B46-A819-48D30C8A2406}" type="slidenum">
              <a:rPr lang="en-US" altLang="en-US" smtClean="0"/>
              <a:pPr>
                <a:defRPr/>
              </a:pPr>
              <a:t>3</a:t>
            </a:fld>
            <a:endParaRPr lang="en-US">
              <a:solidFill>
                <a:srgbClr val="000000"/>
              </a:solidFill>
              <a:latin typeface="Times" pitchFamily="18" charset="0"/>
            </a:endParaRPr>
          </a:p>
        </p:txBody>
      </p:sp>
      <p:sp>
        <p:nvSpPr>
          <p:cNvPr id="6" name="Rectangle 56">
            <a:extLst>
              <a:ext uri="{FF2B5EF4-FFF2-40B4-BE49-F238E27FC236}">
                <a16:creationId xmlns:a16="http://schemas.microsoft.com/office/drawing/2014/main" id="{AB164F14-7E23-EEBE-BCD0-A655A9E2D684}"/>
              </a:ext>
            </a:extLst>
          </p:cNvPr>
          <p:cNvSpPr>
            <a:spLocks noChangeArrowheads="1"/>
          </p:cNvSpPr>
          <p:nvPr/>
        </p:nvSpPr>
        <p:spPr bwMode="auto">
          <a:xfrm>
            <a:off x="2505075" y="5116513"/>
            <a:ext cx="971549" cy="400110"/>
          </a:xfrm>
          <a:prstGeom prst="rect">
            <a:avLst/>
          </a:prstGeom>
          <a:noFill/>
          <a:ln w="9525">
            <a:noFill/>
            <a:miter lim="800000"/>
            <a:headEnd/>
            <a:tailEnd/>
          </a:ln>
          <a:effectLst/>
        </p:spPr>
        <p:txBody>
          <a:bodyPr wrap="square">
            <a:spAutoFit/>
          </a:bodyPr>
          <a:lstStyle/>
          <a:p>
            <a:pPr algn="ctr">
              <a:defRPr/>
            </a:pPr>
            <a:r>
              <a:rPr lang="en-US" sz="2000" b="1">
                <a:solidFill>
                  <a:srgbClr val="FF33CC"/>
                </a:solidFill>
                <a:effectLst>
                  <a:outerShdw blurRad="38100" dist="38100" dir="2700000" algn="tl">
                    <a:srgbClr val="C0C0C0"/>
                  </a:outerShdw>
                </a:effectLst>
                <a:latin typeface="Arial" charset="0"/>
                <a:ea typeface="MS PGothic" pitchFamily="34" charset="-128"/>
              </a:rPr>
              <a:t>100%</a:t>
            </a:r>
          </a:p>
        </p:txBody>
      </p:sp>
      <p:sp>
        <p:nvSpPr>
          <p:cNvPr id="8" name="Footer Placeholder 4">
            <a:extLst>
              <a:ext uri="{FF2B5EF4-FFF2-40B4-BE49-F238E27FC236}">
                <a16:creationId xmlns:a16="http://schemas.microsoft.com/office/drawing/2014/main" id="{A35E6F67-22E3-464F-D176-EAC09B5414EF}"/>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a:solidFill>
                  <a:schemeClr val="accent1"/>
                </a:solidFill>
                <a:latin typeface="Century Gothic" panose="020B0502020202020204" pitchFamily="34" charset="0"/>
              </a:rPr>
              <a:t>Inpatient Tobacco Dependence Treatment Training Programme</a:t>
            </a:r>
            <a:endParaRPr lang="en-US" b="1" i="1" dirty="0">
              <a:solidFill>
                <a:schemeClr val="accent1"/>
              </a:solidFill>
              <a:latin typeface="Century Gothic" panose="020B0502020202020204" pitchFamily="34" charset="0"/>
            </a:endParaRPr>
          </a:p>
        </p:txBody>
      </p:sp>
    </p:spTree>
    <p:extLst>
      <p:ext uri="{BB962C8B-B14F-4D97-AF65-F5344CB8AC3E}">
        <p14:creationId xmlns:p14="http://schemas.microsoft.com/office/powerpoint/2010/main" val="27019726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970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7"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69703"/>
                                        </p:tgtEl>
                                        <p:attrNameLst>
                                          <p:attrName>style.visibility</p:attrName>
                                        </p:attrNameLst>
                                      </p:cBhvr>
                                      <p:to>
                                        <p:strVal val="visible"/>
                                      </p:to>
                                    </p:set>
                                    <p:animEffect transition="in" filter="fade">
                                      <p:cBhvr>
                                        <p:cTn id="18" dur="2000"/>
                                        <p:tgtEl>
                                          <p:spTgt spid="36970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970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971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69711"/>
                                        </p:tgtEl>
                                        <p:attrNameLst>
                                          <p:attrName>style.visibility</p:attrName>
                                        </p:attrNameLst>
                                      </p:cBhvr>
                                      <p:to>
                                        <p:strVal val="visible"/>
                                      </p:to>
                                    </p:set>
                                    <p:animEffect transition="in" filter="fade">
                                      <p:cBhvr>
                                        <p:cTn id="51" dur="2000"/>
                                        <p:tgtEl>
                                          <p:spTgt spid="369711"/>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7"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47"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1000"/>
                                        <p:tgtEl>
                                          <p:spTgt spid="9"/>
                                        </p:tgtEl>
                                      </p:cBhvr>
                                    </p:animEffect>
                                    <p:anim calcmode="lin" valueType="num">
                                      <p:cBhvr>
                                        <p:cTn id="68" dur="1000" fill="hold"/>
                                        <p:tgtEl>
                                          <p:spTgt spid="9"/>
                                        </p:tgtEl>
                                        <p:attrNameLst>
                                          <p:attrName>ppt_x</p:attrName>
                                        </p:attrNameLst>
                                      </p:cBhvr>
                                      <p:tavLst>
                                        <p:tav tm="0">
                                          <p:val>
                                            <p:strVal val="#ppt_x"/>
                                          </p:val>
                                        </p:tav>
                                        <p:tav tm="100000">
                                          <p:val>
                                            <p:strVal val="#ppt_x"/>
                                          </p:val>
                                        </p:tav>
                                      </p:tavLst>
                                    </p:anim>
                                    <p:anim calcmode="lin" valueType="num">
                                      <p:cBhvr>
                                        <p:cTn id="6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47" presetClass="entr" presetSubtype="0" fill="hold" nodeType="click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1000"/>
                                        <p:tgtEl>
                                          <p:spTgt spid="14"/>
                                        </p:tgtEl>
                                      </p:cBhvr>
                                    </p:animEffect>
                                    <p:anim calcmode="lin" valueType="num">
                                      <p:cBhvr>
                                        <p:cTn id="75" dur="1000" fill="hold"/>
                                        <p:tgtEl>
                                          <p:spTgt spid="14"/>
                                        </p:tgtEl>
                                        <p:attrNameLst>
                                          <p:attrName>ppt_x</p:attrName>
                                        </p:attrNameLst>
                                      </p:cBhvr>
                                      <p:tavLst>
                                        <p:tav tm="0">
                                          <p:val>
                                            <p:strVal val="#ppt_x"/>
                                          </p:val>
                                        </p:tav>
                                        <p:tav tm="100000">
                                          <p:val>
                                            <p:strVal val="#ppt_x"/>
                                          </p:val>
                                        </p:tav>
                                      </p:tavLst>
                                    </p:anim>
                                    <p:anim calcmode="lin" valueType="num">
                                      <p:cBhvr>
                                        <p:cTn id="7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47" presetClass="entr" presetSubtype="0" fill="hold" nodeType="clickEffect">
                                  <p:stCondLst>
                                    <p:cond delay="0"/>
                                  </p:stCondLst>
                                  <p:childTnLst>
                                    <p:set>
                                      <p:cBhvr>
                                        <p:cTn id="80" dur="1" fill="hold">
                                          <p:stCondLst>
                                            <p:cond delay="0"/>
                                          </p:stCondLst>
                                        </p:cTn>
                                        <p:tgtEl>
                                          <p:spTgt spid="2"/>
                                        </p:tgtEl>
                                        <p:attrNameLst>
                                          <p:attrName>style.visibility</p:attrName>
                                        </p:attrNameLst>
                                      </p:cBhvr>
                                      <p:to>
                                        <p:strVal val="visible"/>
                                      </p:to>
                                    </p:set>
                                    <p:animEffect transition="in" filter="fade">
                                      <p:cBhvr>
                                        <p:cTn id="81" dur="1000"/>
                                        <p:tgtEl>
                                          <p:spTgt spid="2"/>
                                        </p:tgtEl>
                                      </p:cBhvr>
                                    </p:animEffect>
                                    <p:anim calcmode="lin" valueType="num">
                                      <p:cBhvr>
                                        <p:cTn id="82" dur="1000" fill="hold"/>
                                        <p:tgtEl>
                                          <p:spTgt spid="2"/>
                                        </p:tgtEl>
                                        <p:attrNameLst>
                                          <p:attrName>ppt_x</p:attrName>
                                        </p:attrNameLst>
                                      </p:cBhvr>
                                      <p:tavLst>
                                        <p:tav tm="0">
                                          <p:val>
                                            <p:strVal val="#ppt_x"/>
                                          </p:val>
                                        </p:tav>
                                        <p:tav tm="100000">
                                          <p:val>
                                            <p:strVal val="#ppt_x"/>
                                          </p:val>
                                        </p:tav>
                                      </p:tavLst>
                                    </p:anim>
                                    <p:anim calcmode="lin" valueType="num">
                                      <p:cBhvr>
                                        <p:cTn id="8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10" presetClass="entr" presetSubtype="0" fill="hold" nodeType="click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fade">
                                      <p:cBhvr>
                                        <p:cTn id="88" dur="2000"/>
                                        <p:tgtEl>
                                          <p:spTgt spid="10"/>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1" presetClass="entr" presetSubtype="0" fill="hold" nodeType="clickEffect">
                                  <p:stCondLst>
                                    <p:cond delay="0"/>
                                  </p:stCondLst>
                                  <p:childTnLst>
                                    <p:set>
                                      <p:cBhvr>
                                        <p:cTn id="92" dur="1" fill="hold">
                                          <p:stCondLst>
                                            <p:cond delay="0"/>
                                          </p:stCondLst>
                                        </p:cTn>
                                        <p:tgtEl>
                                          <p:spTgt spid="10"/>
                                        </p:tgtEl>
                                        <p:attrNameLst>
                                          <p:attrName>style.visibility</p:attrName>
                                        </p:attrNameLst>
                                      </p:cBhvr>
                                      <p:to>
                                        <p:strVal val="visible"/>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1" presetClass="entr" presetSubtype="0" fill="hold" nodeType="clickEffect">
                                  <p:stCondLst>
                                    <p:cond delay="0"/>
                                  </p:stCondLst>
                                  <p:childTnLst>
                                    <p:set>
                                      <p:cBhvr>
                                        <p:cTn id="96" dur="1" fill="hold">
                                          <p:stCondLst>
                                            <p:cond delay="0"/>
                                          </p:stCondLst>
                                        </p:cTn>
                                        <p:tgtEl>
                                          <p:spTgt spid="1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369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701" grpId="0" animBg="1"/>
      <p:bldP spid="369703" grpId="0" animBg="1"/>
      <p:bldP spid="369705" grpId="0"/>
      <p:bldP spid="369709" grpId="0" animBg="1"/>
      <p:bldP spid="369710" grpId="0" animBg="1"/>
      <p:bldP spid="369711"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876F4-6C13-323C-11A4-33F17E19CACE}"/>
            </a:ext>
          </a:extLst>
        </p:cNvPr>
        <p:cNvGrpSpPr/>
        <p:nvPr/>
      </p:nvGrpSpPr>
      <p:grpSpPr>
        <a:xfrm>
          <a:off x="0" y="0"/>
          <a:ext cx="0" cy="0"/>
          <a:chOff x="0" y="0"/>
          <a:chExt cx="0" cy="0"/>
        </a:xfrm>
      </p:grpSpPr>
      <p:sp>
        <p:nvSpPr>
          <p:cNvPr id="291842" name="Rectangle 2">
            <a:extLst>
              <a:ext uri="{FF2B5EF4-FFF2-40B4-BE49-F238E27FC236}">
                <a16:creationId xmlns:a16="http://schemas.microsoft.com/office/drawing/2014/main" id="{0FC21695-9CB0-A14C-3EC0-CB400F546963}"/>
              </a:ext>
            </a:extLst>
          </p:cNvPr>
          <p:cNvSpPr>
            <a:spLocks noGrp="1" noChangeArrowheads="1"/>
          </p:cNvSpPr>
          <p:nvPr>
            <p:ph type="title"/>
          </p:nvPr>
        </p:nvSpPr>
        <p:spPr/>
        <p:txBody>
          <a:bodyPr/>
          <a:lstStyle/>
          <a:p>
            <a:pPr eaLnBrk="1" hangingPunct="1"/>
            <a:r>
              <a:rPr lang="en-US" altLang="en-US" b="1" dirty="0"/>
              <a:t>Varenicline: </a:t>
            </a:r>
            <a:r>
              <a:rPr lang="en-US" altLang="en-US" dirty="0"/>
              <a:t>d</a:t>
            </a:r>
            <a:r>
              <a:rPr lang="en-US" altLang="en-US" b="1" dirty="0"/>
              <a:t>osage and duration</a:t>
            </a:r>
            <a:r>
              <a:rPr lang="en-US" altLang="en-US" dirty="0"/>
              <a:t> </a:t>
            </a:r>
          </a:p>
        </p:txBody>
      </p:sp>
      <p:sp>
        <p:nvSpPr>
          <p:cNvPr id="291843" name="Rectangle 3">
            <a:extLst>
              <a:ext uri="{FF2B5EF4-FFF2-40B4-BE49-F238E27FC236}">
                <a16:creationId xmlns:a16="http://schemas.microsoft.com/office/drawing/2014/main" id="{9B7EE43F-949E-4DAD-D72B-5317C0C7B177}"/>
              </a:ext>
            </a:extLst>
          </p:cNvPr>
          <p:cNvSpPr>
            <a:spLocks noGrp="1" noChangeArrowheads="1"/>
          </p:cNvSpPr>
          <p:nvPr>
            <p:ph type="body" sz="half" idx="4294967295"/>
          </p:nvPr>
        </p:nvSpPr>
        <p:spPr>
          <a:xfrm>
            <a:off x="539839" y="1933561"/>
            <a:ext cx="7697514" cy="4494291"/>
          </a:xfrm>
        </p:spPr>
        <p:txBody>
          <a:bodyPr/>
          <a:lstStyle/>
          <a:p>
            <a:pPr eaLnBrk="1" hangingPunct="1"/>
            <a:r>
              <a:rPr lang="en-US" altLang="en-US" b="1" dirty="0">
                <a:solidFill>
                  <a:srgbClr val="009A9E"/>
                </a:solidFill>
              </a:rPr>
              <a:t>Day 1‒3</a:t>
            </a:r>
            <a:r>
              <a:rPr lang="en-US" altLang="en-US" b="1" dirty="0">
                <a:solidFill>
                  <a:srgbClr val="B11839"/>
                </a:solidFill>
              </a:rPr>
              <a:t>:</a:t>
            </a:r>
            <a:r>
              <a:rPr lang="en-US" altLang="en-US" dirty="0"/>
              <a:t> 0.5mg daily</a:t>
            </a:r>
          </a:p>
          <a:p>
            <a:pPr eaLnBrk="1" hangingPunct="1"/>
            <a:r>
              <a:rPr lang="en-US" altLang="en-US" b="1" dirty="0">
                <a:solidFill>
                  <a:srgbClr val="009A9E"/>
                </a:solidFill>
              </a:rPr>
              <a:t>Day 4‒7</a:t>
            </a:r>
            <a:r>
              <a:rPr lang="en-US" altLang="en-US" b="1" dirty="0">
                <a:solidFill>
                  <a:srgbClr val="B11839"/>
                </a:solidFill>
              </a:rPr>
              <a:t>:</a:t>
            </a:r>
            <a:r>
              <a:rPr lang="en-US" altLang="en-US" dirty="0"/>
              <a:t> 0.5mg at breakfast and dinner</a:t>
            </a:r>
          </a:p>
          <a:p>
            <a:pPr eaLnBrk="1" hangingPunct="1">
              <a:spcAft>
                <a:spcPts val="3000"/>
              </a:spcAft>
            </a:pPr>
            <a:r>
              <a:rPr lang="en-US" altLang="en-US" b="1" dirty="0">
                <a:solidFill>
                  <a:srgbClr val="009A9E"/>
                </a:solidFill>
              </a:rPr>
              <a:t>Week 2 to Week 12</a:t>
            </a:r>
            <a:r>
              <a:rPr lang="en-US" altLang="en-US" dirty="0"/>
              <a:t>: 1mg at breakfast and dinner</a:t>
            </a:r>
          </a:p>
          <a:p>
            <a:pPr eaLnBrk="1" hangingPunct="1"/>
            <a:r>
              <a:rPr lang="en-US" altLang="en-US" dirty="0"/>
              <a:t>Take with glass of water and full meal, 8 hours apart</a:t>
            </a:r>
          </a:p>
          <a:p>
            <a:pPr eaLnBrk="1" hangingPunct="1"/>
            <a:r>
              <a:rPr lang="en-US" altLang="en-US" dirty="0"/>
              <a:t>Take evening dose around 5pm (not close to bedtime) </a:t>
            </a:r>
          </a:p>
          <a:p>
            <a:pPr eaLnBrk="1" hangingPunct="1"/>
            <a:r>
              <a:rPr lang="en-GB" dirty="0">
                <a:ea typeface="ＭＳ Ｐゴシック" charset="0"/>
              </a:rPr>
              <a:t>Treatment for 12 weeks (extend for 12 weeks if required)</a:t>
            </a:r>
          </a:p>
          <a:p>
            <a:pPr marL="0" indent="0" eaLnBrk="1" hangingPunct="1">
              <a:buNone/>
            </a:pPr>
            <a:endParaRPr lang="en-GB" dirty="0">
              <a:ea typeface="ＭＳ Ｐゴシック" charset="0"/>
            </a:endParaRPr>
          </a:p>
          <a:p>
            <a:pPr eaLnBrk="1" hangingPunct="1"/>
            <a:endParaRPr lang="en-US" altLang="en-US" sz="2000" dirty="0"/>
          </a:p>
        </p:txBody>
      </p:sp>
      <p:pic>
        <p:nvPicPr>
          <p:cNvPr id="3" name="Picture 2">
            <a:extLst>
              <a:ext uri="{FF2B5EF4-FFF2-40B4-BE49-F238E27FC236}">
                <a16:creationId xmlns:a16="http://schemas.microsoft.com/office/drawing/2014/main" id="{9C399448-940B-CA65-EEB1-DF4931B088C1}"/>
              </a:ext>
            </a:extLst>
          </p:cNvPr>
          <p:cNvPicPr>
            <a:picLocks noChangeAspect="1"/>
          </p:cNvPicPr>
          <p:nvPr/>
        </p:nvPicPr>
        <p:blipFill>
          <a:blip r:embed="rId3"/>
          <a:stretch>
            <a:fillRect/>
          </a:stretch>
        </p:blipFill>
        <p:spPr>
          <a:xfrm>
            <a:off x="7108754" y="2490114"/>
            <a:ext cx="1425646" cy="2780516"/>
          </a:xfrm>
          <a:prstGeom prst="rect">
            <a:avLst/>
          </a:prstGeom>
        </p:spPr>
      </p:pic>
      <p:sp>
        <p:nvSpPr>
          <p:cNvPr id="2" name="Footer Placeholder 4">
            <a:extLst>
              <a:ext uri="{FF2B5EF4-FFF2-40B4-BE49-F238E27FC236}">
                <a16:creationId xmlns:a16="http://schemas.microsoft.com/office/drawing/2014/main" id="{5EF24920-EB43-0380-4AC9-8E4EC13E19F3}"/>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5131827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1987A-3311-3F9A-D45E-CECF2C472DF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18276BFF-56D9-3BC3-3606-938E7E67950A}"/>
              </a:ext>
            </a:extLst>
          </p:cNvPr>
          <p:cNvSpPr txBox="1">
            <a:spLocks/>
          </p:cNvSpPr>
          <p:nvPr/>
        </p:nvSpPr>
        <p:spPr>
          <a:xfrm>
            <a:off x="0" y="975360"/>
            <a:ext cx="9144000" cy="1546860"/>
          </a:xfrm>
          <a:prstGeom prst="rect">
            <a:avLst/>
          </a:prstGeom>
        </p:spPr>
        <p:txBody>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b="1" dirty="0">
                <a:latin typeface="+mn-lt"/>
              </a:rPr>
              <a:t>Cytisine</a:t>
            </a:r>
          </a:p>
        </p:txBody>
      </p:sp>
      <p:pic>
        <p:nvPicPr>
          <p:cNvPr id="5" name="Picture 4" descr="A white box with blue text and a white pill&#10;&#10;Description automatically generated">
            <a:extLst>
              <a:ext uri="{FF2B5EF4-FFF2-40B4-BE49-F238E27FC236}">
                <a16:creationId xmlns:a16="http://schemas.microsoft.com/office/drawing/2014/main" id="{A503E89A-C888-A85C-17F6-1AFE96E2B9A4}"/>
              </a:ext>
            </a:extLst>
          </p:cNvPr>
          <p:cNvPicPr>
            <a:picLocks noChangeAspect="1"/>
          </p:cNvPicPr>
          <p:nvPr/>
        </p:nvPicPr>
        <p:blipFill rotWithShape="1">
          <a:blip r:embed="rId3"/>
          <a:srcRect l="1061" t="-997" r="-849" b="997"/>
          <a:stretch/>
        </p:blipFill>
        <p:spPr>
          <a:xfrm>
            <a:off x="2047967" y="2335509"/>
            <a:ext cx="5048066" cy="3236497"/>
          </a:xfrm>
          <a:prstGeom prst="rect">
            <a:avLst/>
          </a:prstGeom>
        </p:spPr>
      </p:pic>
    </p:spTree>
    <p:extLst>
      <p:ext uri="{BB962C8B-B14F-4D97-AF65-F5344CB8AC3E}">
        <p14:creationId xmlns:p14="http://schemas.microsoft.com/office/powerpoint/2010/main" val="246104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AA601-3A17-E439-3599-D1A01A23D6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4BADB8-6657-417B-1933-72E4A08CE0CE}"/>
              </a:ext>
            </a:extLst>
          </p:cNvPr>
          <p:cNvSpPr>
            <a:spLocks noGrp="1"/>
          </p:cNvSpPr>
          <p:nvPr>
            <p:ph type="title"/>
          </p:nvPr>
        </p:nvSpPr>
        <p:spPr/>
        <p:txBody>
          <a:bodyPr/>
          <a:lstStyle/>
          <a:p>
            <a:r>
              <a:rPr lang="en-US" dirty="0"/>
              <a:t>Cytisine: overview </a:t>
            </a:r>
          </a:p>
        </p:txBody>
      </p:sp>
      <p:sp>
        <p:nvSpPr>
          <p:cNvPr id="3" name="Footer Placeholder 2">
            <a:extLst>
              <a:ext uri="{FF2B5EF4-FFF2-40B4-BE49-F238E27FC236}">
                <a16:creationId xmlns:a16="http://schemas.microsoft.com/office/drawing/2014/main" id="{CF600DF2-C510-5820-3AD4-4F487BE22070}"/>
              </a:ext>
            </a:extLst>
          </p:cNvPr>
          <p:cNvSpPr>
            <a:spLocks noGrp="1"/>
          </p:cNvSpPr>
          <p:nvPr>
            <p:ph type="ftr" sz="quarter" idx="11"/>
          </p:nvPr>
        </p:nvSpPr>
        <p:spPr/>
        <p:txBody>
          <a:bodyPr/>
          <a:lstStyle/>
          <a:p>
            <a:pPr>
              <a:defRPr/>
            </a:pPr>
            <a:endParaRPr lang="en-US" dirty="0"/>
          </a:p>
        </p:txBody>
      </p:sp>
      <p:sp>
        <p:nvSpPr>
          <p:cNvPr id="4" name="Text Placeholder 3">
            <a:extLst>
              <a:ext uri="{FF2B5EF4-FFF2-40B4-BE49-F238E27FC236}">
                <a16:creationId xmlns:a16="http://schemas.microsoft.com/office/drawing/2014/main" id="{A9AC2043-F690-FF1F-7576-8D033E8AF9B0}"/>
              </a:ext>
            </a:extLst>
          </p:cNvPr>
          <p:cNvSpPr txBox="1">
            <a:spLocks/>
          </p:cNvSpPr>
          <p:nvPr/>
        </p:nvSpPr>
        <p:spPr bwMode="auto">
          <a:xfrm>
            <a:off x="455431" y="1566229"/>
            <a:ext cx="4205600" cy="17350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lnSpc>
                <a:spcPts val="2200"/>
              </a:lnSpc>
              <a:spcBef>
                <a:spcPts val="400"/>
              </a:spcBef>
              <a:spcAft>
                <a:spcPts val="400"/>
              </a:spcAft>
              <a:buNone/>
            </a:pPr>
            <a:r>
              <a:rPr lang="en-US" sz="1700" b="1" dirty="0">
                <a:solidFill>
                  <a:srgbClr val="009A9E"/>
                </a:solidFill>
                <a:latin typeface="+mj-lt"/>
              </a:rPr>
              <a:t>How it works</a:t>
            </a:r>
          </a:p>
          <a:p>
            <a:pPr marL="287655" indent="-288290">
              <a:lnSpc>
                <a:spcPts val="2500"/>
              </a:lnSpc>
              <a:buClr>
                <a:srgbClr val="00BCBF"/>
              </a:buClr>
            </a:pPr>
            <a:r>
              <a:rPr lang="en-US" sz="1600" b="1" dirty="0">
                <a:solidFill>
                  <a:srgbClr val="009A9E"/>
                </a:solidFill>
                <a:latin typeface="+mj-lt"/>
              </a:rPr>
              <a:t>Reduces nicotine withdrawal symptoms and cravings </a:t>
            </a:r>
            <a:r>
              <a:rPr lang="en-US" sz="1600" dirty="0">
                <a:latin typeface="+mj-lt"/>
              </a:rPr>
              <a:t>by partially stimulating nicotine receptors</a:t>
            </a:r>
          </a:p>
          <a:p>
            <a:pPr marL="287655" indent="-288290">
              <a:lnSpc>
                <a:spcPts val="2500"/>
              </a:lnSpc>
              <a:buClr>
                <a:srgbClr val="00BCBF"/>
              </a:buClr>
            </a:pPr>
            <a:r>
              <a:rPr lang="en-US" sz="1600" b="1" dirty="0">
                <a:solidFill>
                  <a:srgbClr val="009A9E"/>
                </a:solidFill>
                <a:latin typeface="+mj-lt"/>
              </a:rPr>
              <a:t>Blocks some of the ‘rewarding’ effects of smoking</a:t>
            </a:r>
            <a:r>
              <a:rPr lang="en-US" sz="1600" dirty="0">
                <a:solidFill>
                  <a:srgbClr val="009A9E"/>
                </a:solidFill>
                <a:latin typeface="+mj-lt"/>
              </a:rPr>
              <a:t>. </a:t>
            </a:r>
          </a:p>
        </p:txBody>
      </p:sp>
      <p:sp>
        <p:nvSpPr>
          <p:cNvPr id="6" name="Text Placeholder 3">
            <a:extLst>
              <a:ext uri="{FF2B5EF4-FFF2-40B4-BE49-F238E27FC236}">
                <a16:creationId xmlns:a16="http://schemas.microsoft.com/office/drawing/2014/main" id="{F7F0688E-B3A1-6720-5A04-77CA7BA57036}"/>
              </a:ext>
            </a:extLst>
          </p:cNvPr>
          <p:cNvSpPr txBox="1">
            <a:spLocks/>
          </p:cNvSpPr>
          <p:nvPr/>
        </p:nvSpPr>
        <p:spPr bwMode="auto">
          <a:xfrm>
            <a:off x="4777100" y="1566229"/>
            <a:ext cx="4205600" cy="26732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buNone/>
            </a:pPr>
            <a:r>
              <a:rPr lang="en-US" sz="1700" b="1" dirty="0">
                <a:solidFill>
                  <a:srgbClr val="009A9E"/>
                </a:solidFill>
                <a:latin typeface="+mj-lt"/>
              </a:rPr>
              <a:t>How it is used</a:t>
            </a:r>
          </a:p>
          <a:p>
            <a:pPr indent="-288000">
              <a:lnSpc>
                <a:spcPts val="2500"/>
              </a:lnSpc>
              <a:buClr>
                <a:srgbClr val="00BCBF"/>
              </a:buClr>
            </a:pPr>
            <a:r>
              <a:rPr lang="en-US" sz="1600" dirty="0">
                <a:latin typeface="+mj-lt"/>
              </a:rPr>
              <a:t>Treatment period: </a:t>
            </a:r>
            <a:r>
              <a:rPr lang="en-US" sz="1600" b="1" dirty="0">
                <a:solidFill>
                  <a:srgbClr val="009A9E"/>
                </a:solidFill>
                <a:latin typeface="+mj-lt"/>
              </a:rPr>
              <a:t>25 days</a:t>
            </a:r>
          </a:p>
          <a:p>
            <a:pPr indent="-288000">
              <a:lnSpc>
                <a:spcPts val="2500"/>
              </a:lnSpc>
              <a:buClr>
                <a:srgbClr val="00BCBF"/>
              </a:buClr>
            </a:pPr>
            <a:r>
              <a:rPr lang="en-US" sz="1600" b="1" dirty="0">
                <a:solidFill>
                  <a:srgbClr val="009A9E"/>
                </a:solidFill>
                <a:latin typeface="+mj-lt"/>
              </a:rPr>
              <a:t>Outpatients:</a:t>
            </a:r>
            <a:r>
              <a:rPr lang="en-US" sz="1600" b="1" dirty="0">
                <a:latin typeface="+mj-lt"/>
              </a:rPr>
              <a:t> </a:t>
            </a:r>
            <a:r>
              <a:rPr lang="en-US" sz="1600" dirty="0">
                <a:latin typeface="+mj-lt"/>
              </a:rPr>
              <a:t>Stop by day 5 of treatment</a:t>
            </a:r>
          </a:p>
          <a:p>
            <a:pPr indent="-288000">
              <a:lnSpc>
                <a:spcPts val="2500"/>
              </a:lnSpc>
              <a:buClr>
                <a:srgbClr val="00BCBF"/>
              </a:buClr>
            </a:pPr>
            <a:r>
              <a:rPr lang="en-US" sz="1600" b="1" dirty="0">
                <a:solidFill>
                  <a:srgbClr val="009A9E"/>
                </a:solidFill>
                <a:latin typeface="+mj-lt"/>
              </a:rPr>
              <a:t>Inpatients: </a:t>
            </a:r>
            <a:r>
              <a:rPr lang="en-US" sz="1600" dirty="0">
                <a:latin typeface="+mj-lt"/>
              </a:rPr>
              <a:t>Dual use of NRT for first 5 days of treatment</a:t>
            </a:r>
          </a:p>
          <a:p>
            <a:pPr indent="-288000">
              <a:lnSpc>
                <a:spcPts val="2500"/>
              </a:lnSpc>
              <a:buClr>
                <a:srgbClr val="00BCBF"/>
              </a:buClr>
            </a:pPr>
            <a:r>
              <a:rPr lang="en-US" sz="1600" dirty="0">
                <a:latin typeface="+mj-lt"/>
              </a:rPr>
              <a:t>Swallowed whole; take with water</a:t>
            </a:r>
          </a:p>
        </p:txBody>
      </p:sp>
      <p:pic>
        <p:nvPicPr>
          <p:cNvPr id="7" name="Picture 6" descr="A box of pills and a few tablets&#10;&#10;Description automatically generated">
            <a:extLst>
              <a:ext uri="{FF2B5EF4-FFF2-40B4-BE49-F238E27FC236}">
                <a16:creationId xmlns:a16="http://schemas.microsoft.com/office/drawing/2014/main" id="{444931A0-0663-40E5-989F-F745C613D57F}"/>
              </a:ext>
            </a:extLst>
          </p:cNvPr>
          <p:cNvPicPr>
            <a:picLocks noChangeAspect="1"/>
          </p:cNvPicPr>
          <p:nvPr/>
        </p:nvPicPr>
        <p:blipFill rotWithShape="1">
          <a:blip r:embed="rId3"/>
          <a:srcRect t="23850" b="18474"/>
          <a:stretch/>
        </p:blipFill>
        <p:spPr>
          <a:xfrm>
            <a:off x="311269" y="3977102"/>
            <a:ext cx="3503880" cy="1900626"/>
          </a:xfrm>
          <a:prstGeom prst="rect">
            <a:avLst/>
          </a:prstGeom>
        </p:spPr>
      </p:pic>
      <p:sp>
        <p:nvSpPr>
          <p:cNvPr id="9" name="TextBox 8">
            <a:extLst>
              <a:ext uri="{FF2B5EF4-FFF2-40B4-BE49-F238E27FC236}">
                <a16:creationId xmlns:a16="http://schemas.microsoft.com/office/drawing/2014/main" id="{968B89ED-7EA0-2037-D8E5-B0CC4BB36E2C}"/>
              </a:ext>
            </a:extLst>
          </p:cNvPr>
          <p:cNvSpPr txBox="1"/>
          <p:nvPr/>
        </p:nvSpPr>
        <p:spPr bwMode="auto">
          <a:xfrm>
            <a:off x="5328853" y="4512874"/>
            <a:ext cx="2858080" cy="1037026"/>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Newly approved in UK</a:t>
            </a:r>
            <a:endParaRPr lang="en-US"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endParaRPr>
          </a:p>
        </p:txBody>
      </p:sp>
      <p:sp>
        <p:nvSpPr>
          <p:cNvPr id="8" name="Footer Placeholder 4">
            <a:extLst>
              <a:ext uri="{FF2B5EF4-FFF2-40B4-BE49-F238E27FC236}">
                <a16:creationId xmlns:a16="http://schemas.microsoft.com/office/drawing/2014/main" id="{50B2F24C-B8D5-21E4-6702-C1B8ED658747}"/>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03423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69475-E6EE-E503-3DBE-4DF9380C3B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60C216-6DCE-BD7D-225D-C92EA0E578BC}"/>
              </a:ext>
            </a:extLst>
          </p:cNvPr>
          <p:cNvSpPr>
            <a:spLocks noGrp="1"/>
          </p:cNvSpPr>
          <p:nvPr>
            <p:ph type="title"/>
          </p:nvPr>
        </p:nvSpPr>
        <p:spPr>
          <a:xfrm>
            <a:off x="571500" y="152400"/>
            <a:ext cx="7962900" cy="1066800"/>
          </a:xfrm>
        </p:spPr>
        <p:txBody>
          <a:bodyPr vert="horz" wrap="square" lIns="91440" tIns="45720" rIns="91440" bIns="45720" numCol="1" anchor="ctr" anchorCtr="0" compatLnSpc="1">
            <a:prstTxWarp prst="textNoShape">
              <a:avLst/>
            </a:prstTxWarp>
            <a:normAutofit/>
          </a:bodyPr>
          <a:lstStyle/>
          <a:p>
            <a:r>
              <a:rPr lang="en-US" dirty="0"/>
              <a:t>Cytisine: dosing schedule</a:t>
            </a:r>
          </a:p>
        </p:txBody>
      </p:sp>
      <p:pic>
        <p:nvPicPr>
          <p:cNvPr id="4" name="Picture 3">
            <a:extLst>
              <a:ext uri="{FF2B5EF4-FFF2-40B4-BE49-F238E27FC236}">
                <a16:creationId xmlns:a16="http://schemas.microsoft.com/office/drawing/2014/main" id="{E1A1B991-13CD-7DB8-6EA2-5989FE99B8AB}"/>
              </a:ext>
            </a:extLst>
          </p:cNvPr>
          <p:cNvPicPr>
            <a:picLocks noChangeAspect="1"/>
          </p:cNvPicPr>
          <p:nvPr/>
        </p:nvPicPr>
        <p:blipFill rotWithShape="1">
          <a:blip r:embed="rId3"/>
          <a:srcRect t="86" b="86"/>
          <a:stretch/>
        </p:blipFill>
        <p:spPr>
          <a:xfrm>
            <a:off x="0" y="2678099"/>
            <a:ext cx="9144000" cy="2263806"/>
          </a:xfrm>
          <a:prstGeom prst="rect">
            <a:avLst/>
          </a:prstGeom>
          <a:ln>
            <a:noFill/>
          </a:ln>
        </p:spPr>
      </p:pic>
      <p:sp>
        <p:nvSpPr>
          <p:cNvPr id="5" name="Footer Placeholder 4">
            <a:extLst>
              <a:ext uri="{FF2B5EF4-FFF2-40B4-BE49-F238E27FC236}">
                <a16:creationId xmlns:a16="http://schemas.microsoft.com/office/drawing/2014/main" id="{09246FCB-1764-370D-C733-4B1756DAE1A4}"/>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92065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5CEE0-F499-48AF-1B00-5309D19A54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12C89E-7860-1D91-BD7A-77A5AB80FA8A}"/>
              </a:ext>
            </a:extLst>
          </p:cNvPr>
          <p:cNvSpPr>
            <a:spLocks noGrp="1"/>
          </p:cNvSpPr>
          <p:nvPr>
            <p:ph type="title"/>
          </p:nvPr>
        </p:nvSpPr>
        <p:spPr>
          <a:xfrm>
            <a:off x="571500" y="152400"/>
            <a:ext cx="7962900" cy="1066800"/>
          </a:xfrm>
        </p:spPr>
        <p:txBody>
          <a:bodyPr vert="horz" wrap="square" lIns="91440" tIns="45720" rIns="91440" bIns="45720" numCol="1" anchor="ctr" anchorCtr="0" compatLnSpc="1">
            <a:prstTxWarp prst="textNoShape">
              <a:avLst/>
            </a:prstTxWarp>
            <a:normAutofit/>
          </a:bodyPr>
          <a:lstStyle/>
          <a:p>
            <a:r>
              <a:rPr lang="en-US" dirty="0"/>
              <a:t>Cytisine: contraindications </a:t>
            </a:r>
          </a:p>
        </p:txBody>
      </p:sp>
      <p:sp>
        <p:nvSpPr>
          <p:cNvPr id="11" name="Text Placeholder 3">
            <a:extLst>
              <a:ext uri="{FF2B5EF4-FFF2-40B4-BE49-F238E27FC236}">
                <a16:creationId xmlns:a16="http://schemas.microsoft.com/office/drawing/2014/main" id="{DCBCD81F-FB0D-719B-A472-28254C68407A}"/>
              </a:ext>
            </a:extLst>
          </p:cNvPr>
          <p:cNvSpPr txBox="1">
            <a:spLocks/>
          </p:cNvSpPr>
          <p:nvPr/>
        </p:nvSpPr>
        <p:spPr bwMode="auto">
          <a:xfrm>
            <a:off x="571500" y="1773749"/>
            <a:ext cx="37719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rgbClr val="009A9E"/>
                </a:solidFill>
                <a:latin typeface="+mn-lt"/>
              </a:rPr>
              <a:t>Contraindications</a:t>
            </a:r>
            <a:r>
              <a:rPr lang="en-US" b="1" dirty="0">
                <a:solidFill>
                  <a:schemeClr val="accent1"/>
                </a:solidFill>
                <a:latin typeface="+mn-lt"/>
              </a:rPr>
              <a:t> </a:t>
            </a:r>
          </a:p>
          <a:p>
            <a:pPr marL="287655" indent="-288290">
              <a:buClr>
                <a:srgbClr val="00BCBF"/>
              </a:buClr>
            </a:pPr>
            <a:r>
              <a:rPr lang="en-US" dirty="0">
                <a:latin typeface="+mn-lt"/>
              </a:rPr>
              <a:t>Allergy to cytisine or excipients</a:t>
            </a:r>
          </a:p>
          <a:p>
            <a:pPr marL="287655" indent="-288290">
              <a:buClr>
                <a:srgbClr val="00BCBF"/>
              </a:buClr>
            </a:pPr>
            <a:r>
              <a:rPr lang="en-US" dirty="0">
                <a:latin typeface="+mn-lt"/>
              </a:rPr>
              <a:t>Over 65 years of age</a:t>
            </a:r>
          </a:p>
          <a:p>
            <a:pPr marL="287655" indent="-288290">
              <a:buClr>
                <a:srgbClr val="00BCBF"/>
              </a:buClr>
            </a:pPr>
            <a:r>
              <a:rPr lang="en-US" dirty="0">
                <a:latin typeface="+mn-lt"/>
              </a:rPr>
              <a:t>People under 18</a:t>
            </a:r>
          </a:p>
          <a:p>
            <a:pPr marL="287655" indent="-288290">
              <a:buClr>
                <a:srgbClr val="00BCBF"/>
              </a:buClr>
            </a:pPr>
            <a:r>
              <a:rPr lang="en-US" dirty="0">
                <a:latin typeface="+mn-lt"/>
              </a:rPr>
              <a:t>Pregnancy/breastfeeding</a:t>
            </a:r>
          </a:p>
          <a:p>
            <a:pPr marL="287655" indent="-288290">
              <a:buClr>
                <a:srgbClr val="00BCBF"/>
              </a:buClr>
            </a:pPr>
            <a:r>
              <a:rPr lang="en-US" dirty="0">
                <a:latin typeface="+mn-lt"/>
              </a:rPr>
              <a:t>Kidney or liver impairment</a:t>
            </a:r>
          </a:p>
          <a:p>
            <a:pPr marL="287655" indent="-288290">
              <a:buClr>
                <a:srgbClr val="00BCBF"/>
              </a:buClr>
            </a:pPr>
            <a:r>
              <a:rPr lang="en-US" dirty="0">
                <a:latin typeface="+mn-lt"/>
              </a:rPr>
              <a:t>Unstable angina, recent heart attack, cardiac arrhythmias</a:t>
            </a:r>
          </a:p>
          <a:p>
            <a:pPr marL="287655" indent="-288290">
              <a:buClr>
                <a:srgbClr val="00BCBF"/>
              </a:buClr>
            </a:pPr>
            <a:r>
              <a:rPr lang="en-US" dirty="0">
                <a:latin typeface="+mn-lt"/>
              </a:rPr>
              <a:t>Recent stroke</a:t>
            </a:r>
          </a:p>
          <a:p>
            <a:pPr marL="287655" indent="-288290"/>
            <a:endParaRPr lang="en-US" dirty="0"/>
          </a:p>
        </p:txBody>
      </p:sp>
      <p:pic>
        <p:nvPicPr>
          <p:cNvPr id="5" name="Picture 4" descr="A white box with blue text and a white pill&#10;&#10;Description automatically generated">
            <a:extLst>
              <a:ext uri="{FF2B5EF4-FFF2-40B4-BE49-F238E27FC236}">
                <a16:creationId xmlns:a16="http://schemas.microsoft.com/office/drawing/2014/main" id="{FF003615-3B47-704F-C072-EC70F3264CA9}"/>
              </a:ext>
            </a:extLst>
          </p:cNvPr>
          <p:cNvPicPr>
            <a:picLocks noChangeAspect="1"/>
          </p:cNvPicPr>
          <p:nvPr/>
        </p:nvPicPr>
        <p:blipFill>
          <a:blip r:embed="rId3"/>
          <a:stretch>
            <a:fillRect/>
          </a:stretch>
        </p:blipFill>
        <p:spPr>
          <a:xfrm>
            <a:off x="5508053" y="2029072"/>
            <a:ext cx="2187388" cy="1399928"/>
          </a:xfrm>
          <a:prstGeom prst="rect">
            <a:avLst/>
          </a:prstGeom>
          <a:noFill/>
        </p:spPr>
      </p:pic>
      <p:sp>
        <p:nvSpPr>
          <p:cNvPr id="6" name="TextBox 5">
            <a:extLst>
              <a:ext uri="{FF2B5EF4-FFF2-40B4-BE49-F238E27FC236}">
                <a16:creationId xmlns:a16="http://schemas.microsoft.com/office/drawing/2014/main" id="{CAC91C44-5C26-A82B-6112-1E1B86028AE1}"/>
              </a:ext>
            </a:extLst>
          </p:cNvPr>
          <p:cNvSpPr txBox="1"/>
          <p:nvPr/>
        </p:nvSpPr>
        <p:spPr bwMode="auto">
          <a:xfrm>
            <a:off x="4914142" y="3907349"/>
            <a:ext cx="3375210" cy="1847557"/>
          </a:xfrm>
          <a:prstGeom prst="rect">
            <a:avLst/>
          </a:prstGeom>
          <a:noFill/>
          <a:ln w="9525">
            <a:noFill/>
            <a:miter lim="800000"/>
            <a:headEnd/>
            <a:tailEnd/>
          </a:ln>
        </p:spPr>
        <p:txBody>
          <a:bodyPr wrap="square" lIns="91440" tIns="45720" rIns="91440" bIns="45720" anchor="t">
            <a:spAutoFit/>
          </a:bodyPr>
          <a:lstStyle/>
          <a:p>
            <a:pPr>
              <a:lnSpc>
                <a:spcPts val="2800"/>
              </a:lnSpc>
            </a:pPr>
            <a:r>
              <a:rPr lang="en-GB" sz="1800" b="1" dirty="0">
                <a:solidFill>
                  <a:srgbClr val="009A9E"/>
                </a:solidFill>
                <a:effectLst/>
                <a:latin typeface="+mn-lt"/>
              </a:rPr>
              <a:t>Note:</a:t>
            </a:r>
          </a:p>
          <a:p>
            <a:pPr>
              <a:lnSpc>
                <a:spcPts val="2800"/>
              </a:lnSpc>
            </a:pPr>
            <a:r>
              <a:rPr lang="en-GB" sz="1700" dirty="0">
                <a:effectLst/>
                <a:latin typeface="+mn-lt"/>
              </a:rPr>
              <a:t>Women of childbearing age using hormonal contraception should </a:t>
            </a:r>
            <a:r>
              <a:rPr lang="en-GB" sz="1700" b="1" dirty="0">
                <a:effectLst/>
                <a:latin typeface="+mn-lt"/>
              </a:rPr>
              <a:t>add a secondary barrier method whilst taking cytisine</a:t>
            </a:r>
            <a:endParaRPr lang="en-GB" sz="1700" dirty="0">
              <a:effectLst/>
              <a:latin typeface="+mn-lt"/>
            </a:endParaRPr>
          </a:p>
        </p:txBody>
      </p:sp>
      <p:sp>
        <p:nvSpPr>
          <p:cNvPr id="4" name="Footer Placeholder 4">
            <a:extLst>
              <a:ext uri="{FF2B5EF4-FFF2-40B4-BE49-F238E27FC236}">
                <a16:creationId xmlns:a16="http://schemas.microsoft.com/office/drawing/2014/main" id="{09F02FAE-8147-C389-C5C6-D15E233CE141}"/>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83687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73788-4583-EEED-88A2-65D6941574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73BE00-ED91-5738-0D24-5B4DDA96848E}"/>
              </a:ext>
            </a:extLst>
          </p:cNvPr>
          <p:cNvSpPr>
            <a:spLocks noGrp="1"/>
          </p:cNvSpPr>
          <p:nvPr>
            <p:ph type="title"/>
          </p:nvPr>
        </p:nvSpPr>
        <p:spPr/>
        <p:txBody>
          <a:bodyPr/>
          <a:lstStyle/>
          <a:p>
            <a:r>
              <a:rPr lang="en-US" dirty="0"/>
              <a:t>Cytisine: cautions </a:t>
            </a:r>
          </a:p>
        </p:txBody>
      </p:sp>
      <p:sp>
        <p:nvSpPr>
          <p:cNvPr id="3" name="Footer Placeholder 2">
            <a:extLst>
              <a:ext uri="{FF2B5EF4-FFF2-40B4-BE49-F238E27FC236}">
                <a16:creationId xmlns:a16="http://schemas.microsoft.com/office/drawing/2014/main" id="{B8075404-5D91-48D9-A00A-F51FAA5ACC63}"/>
              </a:ext>
            </a:extLst>
          </p:cNvPr>
          <p:cNvSpPr>
            <a:spLocks noGrp="1"/>
          </p:cNvSpPr>
          <p:nvPr>
            <p:ph type="ftr" sz="quarter" idx="11"/>
          </p:nvPr>
        </p:nvSpPr>
        <p:spPr/>
        <p:txBody>
          <a:bodyPr/>
          <a:lstStyle/>
          <a:p>
            <a:pPr>
              <a:defRPr/>
            </a:pPr>
            <a:endParaRPr lang="en-US" dirty="0"/>
          </a:p>
        </p:txBody>
      </p:sp>
      <p:sp>
        <p:nvSpPr>
          <p:cNvPr id="11" name="Text Placeholder 3">
            <a:extLst>
              <a:ext uri="{FF2B5EF4-FFF2-40B4-BE49-F238E27FC236}">
                <a16:creationId xmlns:a16="http://schemas.microsoft.com/office/drawing/2014/main" id="{0600BE91-1CE6-A822-686A-217A5E945604}"/>
              </a:ext>
            </a:extLst>
          </p:cNvPr>
          <p:cNvSpPr txBox="1">
            <a:spLocks/>
          </p:cNvSpPr>
          <p:nvPr/>
        </p:nvSpPr>
        <p:spPr bwMode="auto">
          <a:xfrm>
            <a:off x="571500" y="2132275"/>
            <a:ext cx="4000501" cy="1655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lnSpc>
                <a:spcPts val="2200"/>
              </a:lnSpc>
              <a:spcBef>
                <a:spcPts val="400"/>
              </a:spcBef>
              <a:spcAft>
                <a:spcPts val="400"/>
              </a:spcAft>
              <a:buNone/>
            </a:pPr>
            <a:r>
              <a:rPr lang="en-US" b="1" dirty="0">
                <a:solidFill>
                  <a:srgbClr val="009A9E"/>
                </a:solidFill>
                <a:latin typeface="+mn-lt"/>
              </a:rPr>
              <a:t>Cautions</a:t>
            </a:r>
            <a:r>
              <a:rPr lang="en-US" sz="1700" b="1" dirty="0">
                <a:solidFill>
                  <a:schemeClr val="accent1"/>
                </a:solidFill>
                <a:latin typeface="+mn-lt"/>
              </a:rPr>
              <a:t> </a:t>
            </a:r>
          </a:p>
          <a:p>
            <a:pPr marL="285750" indent="-285750">
              <a:lnSpc>
                <a:spcPts val="2200"/>
              </a:lnSpc>
              <a:spcBef>
                <a:spcPts val="400"/>
              </a:spcBef>
              <a:spcAft>
                <a:spcPts val="400"/>
              </a:spcAft>
              <a:buClr>
                <a:srgbClr val="00BCBF"/>
              </a:buClr>
            </a:pPr>
            <a:r>
              <a:rPr lang="en-GB" dirty="0">
                <a:latin typeface="+mn-lt"/>
              </a:rPr>
              <a:t>Ischemic heart disease </a:t>
            </a:r>
          </a:p>
          <a:p>
            <a:pPr marL="287655" indent="-288290">
              <a:buClr>
                <a:srgbClr val="00BCBF"/>
              </a:buClr>
            </a:pPr>
            <a:r>
              <a:rPr lang="en-GB" dirty="0">
                <a:latin typeface="+mn-lt"/>
              </a:rPr>
              <a:t>Heart failure </a:t>
            </a:r>
          </a:p>
          <a:p>
            <a:pPr marL="287655" indent="-288290">
              <a:buClr>
                <a:srgbClr val="00BCBF"/>
              </a:buClr>
            </a:pPr>
            <a:r>
              <a:rPr lang="en-GB" dirty="0">
                <a:latin typeface="+mn-lt"/>
              </a:rPr>
              <a:t>High blood pressure</a:t>
            </a:r>
          </a:p>
          <a:p>
            <a:pPr marL="287655" indent="-288290">
              <a:buClr>
                <a:srgbClr val="00BCBF"/>
              </a:buClr>
            </a:pPr>
            <a:r>
              <a:rPr lang="en-GB" dirty="0">
                <a:latin typeface="+mn-lt"/>
              </a:rPr>
              <a:t>Pheochromocytoma</a:t>
            </a:r>
          </a:p>
          <a:p>
            <a:pPr marL="287655" indent="-288290">
              <a:buClr>
                <a:srgbClr val="00BCBF"/>
              </a:buClr>
            </a:pPr>
            <a:r>
              <a:rPr lang="en-GB" dirty="0">
                <a:latin typeface="+mn-lt"/>
              </a:rPr>
              <a:t>Atherosclerosis and other peripheral vascular diseases </a:t>
            </a:r>
          </a:p>
          <a:p>
            <a:pPr marL="287655" indent="-288290"/>
            <a:endParaRPr lang="en-GB" dirty="0"/>
          </a:p>
        </p:txBody>
      </p:sp>
      <p:sp>
        <p:nvSpPr>
          <p:cNvPr id="4" name="Text Placeholder 3">
            <a:extLst>
              <a:ext uri="{FF2B5EF4-FFF2-40B4-BE49-F238E27FC236}">
                <a16:creationId xmlns:a16="http://schemas.microsoft.com/office/drawing/2014/main" id="{F4210C30-033C-0306-2587-FCA1FAA7426F}"/>
              </a:ext>
            </a:extLst>
          </p:cNvPr>
          <p:cNvSpPr txBox="1">
            <a:spLocks/>
          </p:cNvSpPr>
          <p:nvPr/>
        </p:nvSpPr>
        <p:spPr bwMode="auto">
          <a:xfrm>
            <a:off x="4572000" y="2601250"/>
            <a:ext cx="4205600" cy="1655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200"/>
              </a:lnSpc>
              <a:spcBef>
                <a:spcPts val="400"/>
              </a:spcBef>
              <a:spcAft>
                <a:spcPts val="400"/>
              </a:spcAft>
              <a:buClr>
                <a:srgbClr val="00BCBF"/>
              </a:buClr>
            </a:pPr>
            <a:r>
              <a:rPr lang="en-GB" dirty="0">
                <a:latin typeface="+mn-lt"/>
              </a:rPr>
              <a:t>Gastric and duodenal ulcer </a:t>
            </a:r>
          </a:p>
          <a:p>
            <a:pPr>
              <a:buClr>
                <a:srgbClr val="00BCBF"/>
              </a:buClr>
            </a:pPr>
            <a:r>
              <a:rPr lang="en-GB" dirty="0">
                <a:latin typeface="+mn-lt"/>
              </a:rPr>
              <a:t>Gastroesophageal reflux disease </a:t>
            </a:r>
          </a:p>
          <a:p>
            <a:pPr>
              <a:buClr>
                <a:srgbClr val="00BCBF"/>
              </a:buClr>
            </a:pPr>
            <a:r>
              <a:rPr lang="en-GB" dirty="0">
                <a:latin typeface="+mn-lt"/>
              </a:rPr>
              <a:t>Hyperthyroidism </a:t>
            </a:r>
          </a:p>
          <a:p>
            <a:pPr>
              <a:buClr>
                <a:srgbClr val="00BCBF"/>
              </a:buClr>
            </a:pPr>
            <a:r>
              <a:rPr lang="en-GB" dirty="0">
                <a:latin typeface="+mn-lt"/>
              </a:rPr>
              <a:t>Diabetes </a:t>
            </a:r>
          </a:p>
          <a:p>
            <a:pPr>
              <a:buClr>
                <a:srgbClr val="00BCBF"/>
              </a:buClr>
            </a:pPr>
            <a:r>
              <a:rPr lang="en-GB" dirty="0">
                <a:latin typeface="+mn-lt"/>
              </a:rPr>
              <a:t>Schizophrenia </a:t>
            </a:r>
          </a:p>
        </p:txBody>
      </p:sp>
      <p:sp>
        <p:nvSpPr>
          <p:cNvPr id="5" name="Footer Placeholder 4">
            <a:extLst>
              <a:ext uri="{FF2B5EF4-FFF2-40B4-BE49-F238E27FC236}">
                <a16:creationId xmlns:a16="http://schemas.microsoft.com/office/drawing/2014/main" id="{62D5A7AD-434B-0A12-E1D3-46F3245A2A0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4369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918755-5CCB-41FC-B672-7D0477E5BFBE}">
  <ds:schemaRefs>
    <ds:schemaRef ds:uri="http://schemas.microsoft.com/office/2006/documentManagement/types"/>
    <ds:schemaRef ds:uri="http://www.w3.org/XML/1998/namespace"/>
    <ds:schemaRef ds:uri="http://purl.org/dc/dcmitype/"/>
    <ds:schemaRef ds:uri="http://schemas.openxmlformats.org/package/2006/metadata/core-properties"/>
    <ds:schemaRef ds:uri="http://schemas.microsoft.com/office/2006/metadata/properties"/>
    <ds:schemaRef ds:uri="6f9764a4-8270-4f29-bbff-a467630dd90c"/>
    <ds:schemaRef ds:uri="http://purl.org/dc/elements/1.1/"/>
    <ds:schemaRef ds:uri="http://purl.org/dc/terms/"/>
    <ds:schemaRef ds:uri="http://schemas.microsoft.com/office/infopath/2007/PartnerControls"/>
    <ds:schemaRef ds:uri="f08a3a01-a810-4981-84de-513e48da387b"/>
  </ds:schemaRefs>
</ds:datastoreItem>
</file>

<file path=customXml/itemProps2.xml><?xml version="1.0" encoding="utf-8"?>
<ds:datastoreItem xmlns:ds="http://schemas.openxmlformats.org/officeDocument/2006/customXml" ds:itemID="{1CD0E624-5263-4121-BE30-6A511EBF56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0CC568-9E52-4CAB-A6F8-928FF0C63F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408</TotalTime>
  <Words>4437</Words>
  <Application>Microsoft Macintosh PowerPoint</Application>
  <PresentationFormat>On-screen Show (4:3)</PresentationFormat>
  <Paragraphs>453</Paragraphs>
  <Slides>23</Slides>
  <Notes>23</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23</vt:i4>
      </vt:variant>
    </vt:vector>
  </HeadingPairs>
  <TitlesOfParts>
    <vt:vector size="36" baseType="lpstr">
      <vt:lpstr>ＭＳ Ｐゴシック</vt:lpstr>
      <vt:lpstr>Arial</vt:lpstr>
      <vt:lpstr>Arial,Sans-Serif</vt:lpstr>
      <vt:lpstr>Calibri</vt:lpstr>
      <vt:lpstr>Century Gothic</vt:lpstr>
      <vt:lpstr>Lucida Grande</vt:lpstr>
      <vt:lpstr>Symbol</vt:lpstr>
      <vt:lpstr>System Font Regular</vt:lpstr>
      <vt:lpstr>Times</vt:lpstr>
      <vt:lpstr>Verdana</vt:lpstr>
      <vt:lpstr>Wingdings</vt:lpstr>
      <vt:lpstr>NCSCT</vt:lpstr>
      <vt:lpstr>1_NCSCT</vt:lpstr>
      <vt:lpstr>PowerPoint Presentation</vt:lpstr>
      <vt:lpstr>Nicotine analogue medications</vt:lpstr>
      <vt:lpstr>How Nicotine analogue medications work….</vt:lpstr>
      <vt:lpstr>Varenicline: dosage and duration </vt:lpstr>
      <vt:lpstr>PowerPoint Presentation</vt:lpstr>
      <vt:lpstr>Cytisine: overview </vt:lpstr>
      <vt:lpstr>Cytisine: dosing schedule</vt:lpstr>
      <vt:lpstr>Cytisine: contraindications </vt:lpstr>
      <vt:lpstr>Cytisine: cautions </vt:lpstr>
      <vt:lpstr>Cytisine: side effects</vt:lpstr>
      <vt:lpstr>Nicotine analogues</vt:lpstr>
      <vt:lpstr>Varenicline: contraindications and cautions</vt:lpstr>
      <vt:lpstr>Varenicline: side effects</vt:lpstr>
      <vt:lpstr>Neuropsychiatric effects and use in people with SMI</vt:lpstr>
      <vt:lpstr>PowerPoint Presentation</vt:lpstr>
      <vt:lpstr>Bupropion (Zyban)</vt:lpstr>
      <vt:lpstr>Bupropion: contraindications</vt:lpstr>
      <vt:lpstr>Bupropion: side effects and cautions</vt:lpstr>
      <vt:lpstr>Combining tobacco dependence treatments</vt:lpstr>
      <vt:lpstr>Summary</vt:lpstr>
      <vt:lpstr>PowerPoint Presentation</vt:lpstr>
      <vt:lpstr>Useful resources</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382</cp:revision>
  <cp:lastPrinted>2021-04-19T06:44:37Z</cp:lastPrinted>
  <dcterms:created xsi:type="dcterms:W3CDTF">2019-04-01T09:21:54Z</dcterms:created>
  <dcterms:modified xsi:type="dcterms:W3CDTF">2024-03-03T17:12:02Z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